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3" r:id="rId2"/>
    <p:sldId id="264" r:id="rId3"/>
    <p:sldId id="269" r:id="rId4"/>
    <p:sldId id="265" r:id="rId5"/>
    <p:sldId id="266" r:id="rId6"/>
    <p:sldId id="267" r:id="rId7"/>
    <p:sldId id="268" r:id="rId8"/>
    <p:sldId id="270" r:id="rId9"/>
    <p:sldId id="271" r:id="rId10"/>
    <p:sldId id="272" r:id="rId11"/>
    <p:sldId id="27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942092"/>
    <a:srgbClr val="00FA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926"/>
    <p:restoredTop sz="94647"/>
  </p:normalViewPr>
  <p:slideViewPr>
    <p:cSldViewPr snapToGrid="0" snapToObjects="1">
      <p:cViewPr varScale="1">
        <p:scale>
          <a:sx n="113" d="100"/>
          <a:sy n="113" d="100"/>
        </p:scale>
        <p:origin x="216" y="10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0.tiff>
</file>

<file path=ppt/media/image15.png>
</file>

<file path=ppt/media/image16.png>
</file>

<file path=ppt/media/image17.png>
</file>

<file path=ppt/media/image2.png>
</file>

<file path=ppt/media/image3.tiff>
</file>

<file path=ppt/media/image4.tiff>
</file>

<file path=ppt/media/image5.tiff>
</file>

<file path=ppt/media/image6.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848E3-A4A6-454A-A61E-4B6DBDC115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188B45-491B-F54D-B9EE-FF968B5644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5B5BB5B-5851-F543-91C3-5AF91C8A7691}"/>
              </a:ext>
            </a:extLst>
          </p:cNvPr>
          <p:cNvSpPr>
            <a:spLocks noGrp="1"/>
          </p:cNvSpPr>
          <p:nvPr>
            <p:ph type="dt" sz="half" idx="10"/>
          </p:nvPr>
        </p:nvSpPr>
        <p:spPr/>
        <p:txBody>
          <a:bodyPr/>
          <a:lstStyle/>
          <a:p>
            <a:fld id="{A18893EA-D843-324E-911E-A0FA751F8DDE}" type="datetimeFigureOut">
              <a:rPr lang="en-US" smtClean="0"/>
              <a:t>3/7/19</a:t>
            </a:fld>
            <a:endParaRPr lang="en-US"/>
          </a:p>
        </p:txBody>
      </p:sp>
      <p:sp>
        <p:nvSpPr>
          <p:cNvPr id="5" name="Footer Placeholder 4">
            <a:extLst>
              <a:ext uri="{FF2B5EF4-FFF2-40B4-BE49-F238E27FC236}">
                <a16:creationId xmlns:a16="http://schemas.microsoft.com/office/drawing/2014/main" id="{1051125A-B63C-6F42-A933-1D3F24DC62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3B8441-DA99-A44D-8BD0-E3503F782516}"/>
              </a:ext>
            </a:extLst>
          </p:cNvPr>
          <p:cNvSpPr>
            <a:spLocks noGrp="1"/>
          </p:cNvSpPr>
          <p:nvPr>
            <p:ph type="sldNum" sz="quarter" idx="12"/>
          </p:nvPr>
        </p:nvSpPr>
        <p:spPr/>
        <p:txBody>
          <a:bodyPr/>
          <a:lstStyle/>
          <a:p>
            <a:fld id="{8AC8EB33-62F7-F540-A6CD-7369BE398614}" type="slidenum">
              <a:rPr lang="en-US" smtClean="0"/>
              <a:t>‹#›</a:t>
            </a:fld>
            <a:endParaRPr lang="en-US"/>
          </a:p>
        </p:txBody>
      </p:sp>
    </p:spTree>
    <p:extLst>
      <p:ext uri="{BB962C8B-B14F-4D97-AF65-F5344CB8AC3E}">
        <p14:creationId xmlns:p14="http://schemas.microsoft.com/office/powerpoint/2010/main" val="3066828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2F4B0-7173-924E-A8FA-8C10C47B7F6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102FE4-9480-9342-B8E0-F3381FDEFE0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5A9F48-1A1F-9C42-9F9C-6C032EFE5E5D}"/>
              </a:ext>
            </a:extLst>
          </p:cNvPr>
          <p:cNvSpPr>
            <a:spLocks noGrp="1"/>
          </p:cNvSpPr>
          <p:nvPr>
            <p:ph type="dt" sz="half" idx="10"/>
          </p:nvPr>
        </p:nvSpPr>
        <p:spPr/>
        <p:txBody>
          <a:bodyPr/>
          <a:lstStyle/>
          <a:p>
            <a:fld id="{A18893EA-D843-324E-911E-A0FA751F8DDE}" type="datetimeFigureOut">
              <a:rPr lang="en-US" smtClean="0"/>
              <a:t>3/7/19</a:t>
            </a:fld>
            <a:endParaRPr lang="en-US"/>
          </a:p>
        </p:txBody>
      </p:sp>
      <p:sp>
        <p:nvSpPr>
          <p:cNvPr id="5" name="Footer Placeholder 4">
            <a:extLst>
              <a:ext uri="{FF2B5EF4-FFF2-40B4-BE49-F238E27FC236}">
                <a16:creationId xmlns:a16="http://schemas.microsoft.com/office/drawing/2014/main" id="{55C04168-1F27-1446-9BD7-5A1F3D3BF4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D59761-F143-E741-B8E9-142538E1E210}"/>
              </a:ext>
            </a:extLst>
          </p:cNvPr>
          <p:cNvSpPr>
            <a:spLocks noGrp="1"/>
          </p:cNvSpPr>
          <p:nvPr>
            <p:ph type="sldNum" sz="quarter" idx="12"/>
          </p:nvPr>
        </p:nvSpPr>
        <p:spPr/>
        <p:txBody>
          <a:bodyPr/>
          <a:lstStyle/>
          <a:p>
            <a:fld id="{8AC8EB33-62F7-F540-A6CD-7369BE398614}" type="slidenum">
              <a:rPr lang="en-US" smtClean="0"/>
              <a:t>‹#›</a:t>
            </a:fld>
            <a:endParaRPr lang="en-US"/>
          </a:p>
        </p:txBody>
      </p:sp>
    </p:spTree>
    <p:extLst>
      <p:ext uri="{BB962C8B-B14F-4D97-AF65-F5344CB8AC3E}">
        <p14:creationId xmlns:p14="http://schemas.microsoft.com/office/powerpoint/2010/main" val="528423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1EFB4B-E34F-6544-8ED7-7ADF7526A7E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5A6EB9D-DC26-6C4B-979F-509E588539F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260C87-4082-6A4E-A7B7-38CB14614B04}"/>
              </a:ext>
            </a:extLst>
          </p:cNvPr>
          <p:cNvSpPr>
            <a:spLocks noGrp="1"/>
          </p:cNvSpPr>
          <p:nvPr>
            <p:ph type="dt" sz="half" idx="10"/>
          </p:nvPr>
        </p:nvSpPr>
        <p:spPr/>
        <p:txBody>
          <a:bodyPr/>
          <a:lstStyle/>
          <a:p>
            <a:fld id="{A18893EA-D843-324E-911E-A0FA751F8DDE}" type="datetimeFigureOut">
              <a:rPr lang="en-US" smtClean="0"/>
              <a:t>3/7/19</a:t>
            </a:fld>
            <a:endParaRPr lang="en-US"/>
          </a:p>
        </p:txBody>
      </p:sp>
      <p:sp>
        <p:nvSpPr>
          <p:cNvPr id="5" name="Footer Placeholder 4">
            <a:extLst>
              <a:ext uri="{FF2B5EF4-FFF2-40B4-BE49-F238E27FC236}">
                <a16:creationId xmlns:a16="http://schemas.microsoft.com/office/drawing/2014/main" id="{83587488-31B4-E245-A9EB-7C6009C12B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7D312F-33E1-9F46-A7C1-3EAE0145C66F}"/>
              </a:ext>
            </a:extLst>
          </p:cNvPr>
          <p:cNvSpPr>
            <a:spLocks noGrp="1"/>
          </p:cNvSpPr>
          <p:nvPr>
            <p:ph type="sldNum" sz="quarter" idx="12"/>
          </p:nvPr>
        </p:nvSpPr>
        <p:spPr/>
        <p:txBody>
          <a:bodyPr/>
          <a:lstStyle/>
          <a:p>
            <a:fld id="{8AC8EB33-62F7-F540-A6CD-7369BE398614}" type="slidenum">
              <a:rPr lang="en-US" smtClean="0"/>
              <a:t>‹#›</a:t>
            </a:fld>
            <a:endParaRPr lang="en-US"/>
          </a:p>
        </p:txBody>
      </p:sp>
    </p:spTree>
    <p:extLst>
      <p:ext uri="{BB962C8B-B14F-4D97-AF65-F5344CB8AC3E}">
        <p14:creationId xmlns:p14="http://schemas.microsoft.com/office/powerpoint/2010/main" val="3804481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2E02B-A3FB-2944-9B17-0C6DD6A0C0F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D8621D-1877-A240-BA33-36CCD444074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DEF56D-06C1-4848-A577-DB0994208FFC}"/>
              </a:ext>
            </a:extLst>
          </p:cNvPr>
          <p:cNvSpPr>
            <a:spLocks noGrp="1"/>
          </p:cNvSpPr>
          <p:nvPr>
            <p:ph type="dt" sz="half" idx="10"/>
          </p:nvPr>
        </p:nvSpPr>
        <p:spPr/>
        <p:txBody>
          <a:bodyPr/>
          <a:lstStyle/>
          <a:p>
            <a:fld id="{A18893EA-D843-324E-911E-A0FA751F8DDE}" type="datetimeFigureOut">
              <a:rPr lang="en-US" smtClean="0"/>
              <a:t>3/7/19</a:t>
            </a:fld>
            <a:endParaRPr lang="en-US"/>
          </a:p>
        </p:txBody>
      </p:sp>
      <p:sp>
        <p:nvSpPr>
          <p:cNvPr id="5" name="Footer Placeholder 4">
            <a:extLst>
              <a:ext uri="{FF2B5EF4-FFF2-40B4-BE49-F238E27FC236}">
                <a16:creationId xmlns:a16="http://schemas.microsoft.com/office/drawing/2014/main" id="{0F472173-19BD-484D-A4DD-08ED6ED50E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34F5F2-112F-6C44-AA53-73F09D274AEF}"/>
              </a:ext>
            </a:extLst>
          </p:cNvPr>
          <p:cNvSpPr>
            <a:spLocks noGrp="1"/>
          </p:cNvSpPr>
          <p:nvPr>
            <p:ph type="sldNum" sz="quarter" idx="12"/>
          </p:nvPr>
        </p:nvSpPr>
        <p:spPr/>
        <p:txBody>
          <a:bodyPr/>
          <a:lstStyle/>
          <a:p>
            <a:fld id="{8AC8EB33-62F7-F540-A6CD-7369BE398614}" type="slidenum">
              <a:rPr lang="en-US" smtClean="0"/>
              <a:t>‹#›</a:t>
            </a:fld>
            <a:endParaRPr lang="en-US"/>
          </a:p>
        </p:txBody>
      </p:sp>
    </p:spTree>
    <p:extLst>
      <p:ext uri="{BB962C8B-B14F-4D97-AF65-F5344CB8AC3E}">
        <p14:creationId xmlns:p14="http://schemas.microsoft.com/office/powerpoint/2010/main" val="2446800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CC8D0-F516-D049-A8A9-D58F5A3751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9757689-C52C-E447-A2D5-5BB5D278FB0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1934955-CF97-7649-97E2-7E5B20A94016}"/>
              </a:ext>
            </a:extLst>
          </p:cNvPr>
          <p:cNvSpPr>
            <a:spLocks noGrp="1"/>
          </p:cNvSpPr>
          <p:nvPr>
            <p:ph type="dt" sz="half" idx="10"/>
          </p:nvPr>
        </p:nvSpPr>
        <p:spPr/>
        <p:txBody>
          <a:bodyPr/>
          <a:lstStyle/>
          <a:p>
            <a:fld id="{A18893EA-D843-324E-911E-A0FA751F8DDE}" type="datetimeFigureOut">
              <a:rPr lang="en-US" smtClean="0"/>
              <a:t>3/7/19</a:t>
            </a:fld>
            <a:endParaRPr lang="en-US"/>
          </a:p>
        </p:txBody>
      </p:sp>
      <p:sp>
        <p:nvSpPr>
          <p:cNvPr id="5" name="Footer Placeholder 4">
            <a:extLst>
              <a:ext uri="{FF2B5EF4-FFF2-40B4-BE49-F238E27FC236}">
                <a16:creationId xmlns:a16="http://schemas.microsoft.com/office/drawing/2014/main" id="{0F5C0FAB-4753-5443-BF09-61DBFB5F6F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62F6F7-C65B-2140-9A18-07D69D2D67D2}"/>
              </a:ext>
            </a:extLst>
          </p:cNvPr>
          <p:cNvSpPr>
            <a:spLocks noGrp="1"/>
          </p:cNvSpPr>
          <p:nvPr>
            <p:ph type="sldNum" sz="quarter" idx="12"/>
          </p:nvPr>
        </p:nvSpPr>
        <p:spPr/>
        <p:txBody>
          <a:bodyPr/>
          <a:lstStyle/>
          <a:p>
            <a:fld id="{8AC8EB33-62F7-F540-A6CD-7369BE398614}" type="slidenum">
              <a:rPr lang="en-US" smtClean="0"/>
              <a:t>‹#›</a:t>
            </a:fld>
            <a:endParaRPr lang="en-US"/>
          </a:p>
        </p:txBody>
      </p:sp>
    </p:spTree>
    <p:extLst>
      <p:ext uri="{BB962C8B-B14F-4D97-AF65-F5344CB8AC3E}">
        <p14:creationId xmlns:p14="http://schemas.microsoft.com/office/powerpoint/2010/main" val="4016030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BB1F5-743D-CB48-AD2F-80CBA18259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301F2FD-4443-D14B-9534-AC5E49B91F5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ED3EA8F-2E24-3B40-8D1F-725AEEAED2F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4309E08-B214-164B-89DE-E0E09D771805}"/>
              </a:ext>
            </a:extLst>
          </p:cNvPr>
          <p:cNvSpPr>
            <a:spLocks noGrp="1"/>
          </p:cNvSpPr>
          <p:nvPr>
            <p:ph type="dt" sz="half" idx="10"/>
          </p:nvPr>
        </p:nvSpPr>
        <p:spPr/>
        <p:txBody>
          <a:bodyPr/>
          <a:lstStyle/>
          <a:p>
            <a:fld id="{A18893EA-D843-324E-911E-A0FA751F8DDE}" type="datetimeFigureOut">
              <a:rPr lang="en-US" smtClean="0"/>
              <a:t>3/7/19</a:t>
            </a:fld>
            <a:endParaRPr lang="en-US"/>
          </a:p>
        </p:txBody>
      </p:sp>
      <p:sp>
        <p:nvSpPr>
          <p:cNvPr id="6" name="Footer Placeholder 5">
            <a:extLst>
              <a:ext uri="{FF2B5EF4-FFF2-40B4-BE49-F238E27FC236}">
                <a16:creationId xmlns:a16="http://schemas.microsoft.com/office/drawing/2014/main" id="{57526059-6459-C24B-86E0-5DA39A5A0E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562F8F-A544-1D42-A3F7-BD67969CE1B8}"/>
              </a:ext>
            </a:extLst>
          </p:cNvPr>
          <p:cNvSpPr>
            <a:spLocks noGrp="1"/>
          </p:cNvSpPr>
          <p:nvPr>
            <p:ph type="sldNum" sz="quarter" idx="12"/>
          </p:nvPr>
        </p:nvSpPr>
        <p:spPr/>
        <p:txBody>
          <a:bodyPr/>
          <a:lstStyle/>
          <a:p>
            <a:fld id="{8AC8EB33-62F7-F540-A6CD-7369BE398614}" type="slidenum">
              <a:rPr lang="en-US" smtClean="0"/>
              <a:t>‹#›</a:t>
            </a:fld>
            <a:endParaRPr lang="en-US"/>
          </a:p>
        </p:txBody>
      </p:sp>
    </p:spTree>
    <p:extLst>
      <p:ext uri="{BB962C8B-B14F-4D97-AF65-F5344CB8AC3E}">
        <p14:creationId xmlns:p14="http://schemas.microsoft.com/office/powerpoint/2010/main" val="1401855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DE443-1A4E-2741-B7F7-2D34541E1A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38EB4C-3757-D449-88D3-87DC45F9BC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1B6CC7F-ECA0-B149-A17D-2400324F19A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B793A0-5DE2-8C45-8E3E-E7E19CAAB6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8B71792-0269-0B41-995A-0E1020A3DBC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3E3BF73-6B70-5349-B026-90DD8A2678FB}"/>
              </a:ext>
            </a:extLst>
          </p:cNvPr>
          <p:cNvSpPr>
            <a:spLocks noGrp="1"/>
          </p:cNvSpPr>
          <p:nvPr>
            <p:ph type="dt" sz="half" idx="10"/>
          </p:nvPr>
        </p:nvSpPr>
        <p:spPr/>
        <p:txBody>
          <a:bodyPr/>
          <a:lstStyle/>
          <a:p>
            <a:fld id="{A18893EA-D843-324E-911E-A0FA751F8DDE}" type="datetimeFigureOut">
              <a:rPr lang="en-US" smtClean="0"/>
              <a:t>3/7/19</a:t>
            </a:fld>
            <a:endParaRPr lang="en-US"/>
          </a:p>
        </p:txBody>
      </p:sp>
      <p:sp>
        <p:nvSpPr>
          <p:cNvPr id="8" name="Footer Placeholder 7">
            <a:extLst>
              <a:ext uri="{FF2B5EF4-FFF2-40B4-BE49-F238E27FC236}">
                <a16:creationId xmlns:a16="http://schemas.microsoft.com/office/drawing/2014/main" id="{FB2C08BC-0C78-9A43-BF29-52DDA06549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BFDAE2-7CFD-6D4D-A28C-12B3841F83D4}"/>
              </a:ext>
            </a:extLst>
          </p:cNvPr>
          <p:cNvSpPr>
            <a:spLocks noGrp="1"/>
          </p:cNvSpPr>
          <p:nvPr>
            <p:ph type="sldNum" sz="quarter" idx="12"/>
          </p:nvPr>
        </p:nvSpPr>
        <p:spPr/>
        <p:txBody>
          <a:bodyPr/>
          <a:lstStyle/>
          <a:p>
            <a:fld id="{8AC8EB33-62F7-F540-A6CD-7369BE398614}" type="slidenum">
              <a:rPr lang="en-US" smtClean="0"/>
              <a:t>‹#›</a:t>
            </a:fld>
            <a:endParaRPr lang="en-US"/>
          </a:p>
        </p:txBody>
      </p:sp>
    </p:spTree>
    <p:extLst>
      <p:ext uri="{BB962C8B-B14F-4D97-AF65-F5344CB8AC3E}">
        <p14:creationId xmlns:p14="http://schemas.microsoft.com/office/powerpoint/2010/main" val="3460237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FB006-192B-D349-AE24-58D9ECE492B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3178B5A-EAC7-254E-A6B1-DF9F0F6B2F63}"/>
              </a:ext>
            </a:extLst>
          </p:cNvPr>
          <p:cNvSpPr>
            <a:spLocks noGrp="1"/>
          </p:cNvSpPr>
          <p:nvPr>
            <p:ph type="dt" sz="half" idx="10"/>
          </p:nvPr>
        </p:nvSpPr>
        <p:spPr/>
        <p:txBody>
          <a:bodyPr/>
          <a:lstStyle/>
          <a:p>
            <a:fld id="{A18893EA-D843-324E-911E-A0FA751F8DDE}" type="datetimeFigureOut">
              <a:rPr lang="en-US" smtClean="0"/>
              <a:t>3/7/19</a:t>
            </a:fld>
            <a:endParaRPr lang="en-US"/>
          </a:p>
        </p:txBody>
      </p:sp>
      <p:sp>
        <p:nvSpPr>
          <p:cNvPr id="4" name="Footer Placeholder 3">
            <a:extLst>
              <a:ext uri="{FF2B5EF4-FFF2-40B4-BE49-F238E27FC236}">
                <a16:creationId xmlns:a16="http://schemas.microsoft.com/office/drawing/2014/main" id="{1E5C6A3E-3CA5-4443-9170-6B7B9C279EA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6A1C60B-FC4C-3F48-AAA2-F8E2F263E4D0}"/>
              </a:ext>
            </a:extLst>
          </p:cNvPr>
          <p:cNvSpPr>
            <a:spLocks noGrp="1"/>
          </p:cNvSpPr>
          <p:nvPr>
            <p:ph type="sldNum" sz="quarter" idx="12"/>
          </p:nvPr>
        </p:nvSpPr>
        <p:spPr/>
        <p:txBody>
          <a:bodyPr/>
          <a:lstStyle/>
          <a:p>
            <a:fld id="{8AC8EB33-62F7-F540-A6CD-7369BE398614}" type="slidenum">
              <a:rPr lang="en-US" smtClean="0"/>
              <a:t>‹#›</a:t>
            </a:fld>
            <a:endParaRPr lang="en-US"/>
          </a:p>
        </p:txBody>
      </p:sp>
    </p:spTree>
    <p:extLst>
      <p:ext uri="{BB962C8B-B14F-4D97-AF65-F5344CB8AC3E}">
        <p14:creationId xmlns:p14="http://schemas.microsoft.com/office/powerpoint/2010/main" val="3084462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2D4133-6BE6-B347-8A2C-CE19E747CDFD}"/>
              </a:ext>
            </a:extLst>
          </p:cNvPr>
          <p:cNvSpPr>
            <a:spLocks noGrp="1"/>
          </p:cNvSpPr>
          <p:nvPr>
            <p:ph type="dt" sz="half" idx="10"/>
          </p:nvPr>
        </p:nvSpPr>
        <p:spPr/>
        <p:txBody>
          <a:bodyPr/>
          <a:lstStyle/>
          <a:p>
            <a:fld id="{A18893EA-D843-324E-911E-A0FA751F8DDE}" type="datetimeFigureOut">
              <a:rPr lang="en-US" smtClean="0"/>
              <a:t>3/7/19</a:t>
            </a:fld>
            <a:endParaRPr lang="en-US"/>
          </a:p>
        </p:txBody>
      </p:sp>
      <p:sp>
        <p:nvSpPr>
          <p:cNvPr id="3" name="Footer Placeholder 2">
            <a:extLst>
              <a:ext uri="{FF2B5EF4-FFF2-40B4-BE49-F238E27FC236}">
                <a16:creationId xmlns:a16="http://schemas.microsoft.com/office/drawing/2014/main" id="{AB8157D0-4EEB-8C43-9B84-8F4851D0CEA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9D75509-B317-1B46-AFC9-3420A77BBF93}"/>
              </a:ext>
            </a:extLst>
          </p:cNvPr>
          <p:cNvSpPr>
            <a:spLocks noGrp="1"/>
          </p:cNvSpPr>
          <p:nvPr>
            <p:ph type="sldNum" sz="quarter" idx="12"/>
          </p:nvPr>
        </p:nvSpPr>
        <p:spPr/>
        <p:txBody>
          <a:bodyPr/>
          <a:lstStyle/>
          <a:p>
            <a:fld id="{8AC8EB33-62F7-F540-A6CD-7369BE398614}" type="slidenum">
              <a:rPr lang="en-US" smtClean="0"/>
              <a:t>‹#›</a:t>
            </a:fld>
            <a:endParaRPr lang="en-US"/>
          </a:p>
        </p:txBody>
      </p:sp>
    </p:spTree>
    <p:extLst>
      <p:ext uri="{BB962C8B-B14F-4D97-AF65-F5344CB8AC3E}">
        <p14:creationId xmlns:p14="http://schemas.microsoft.com/office/powerpoint/2010/main" val="884552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E4C59-F5F5-D842-AD4E-DE642C3C1E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9D1A9D6-9D2B-6D4E-BE8D-63FCE0C26B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7E6A39F-1292-B94E-B8A1-AEE830107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AD5A895-C163-064C-BFC2-14F60DB75DAB}"/>
              </a:ext>
            </a:extLst>
          </p:cNvPr>
          <p:cNvSpPr>
            <a:spLocks noGrp="1"/>
          </p:cNvSpPr>
          <p:nvPr>
            <p:ph type="dt" sz="half" idx="10"/>
          </p:nvPr>
        </p:nvSpPr>
        <p:spPr/>
        <p:txBody>
          <a:bodyPr/>
          <a:lstStyle/>
          <a:p>
            <a:fld id="{A18893EA-D843-324E-911E-A0FA751F8DDE}" type="datetimeFigureOut">
              <a:rPr lang="en-US" smtClean="0"/>
              <a:t>3/7/19</a:t>
            </a:fld>
            <a:endParaRPr lang="en-US"/>
          </a:p>
        </p:txBody>
      </p:sp>
      <p:sp>
        <p:nvSpPr>
          <p:cNvPr id="6" name="Footer Placeholder 5">
            <a:extLst>
              <a:ext uri="{FF2B5EF4-FFF2-40B4-BE49-F238E27FC236}">
                <a16:creationId xmlns:a16="http://schemas.microsoft.com/office/drawing/2014/main" id="{A8B7A97D-3E78-4844-A758-31D22CF330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A0F58B-5456-054B-92B9-3D07392D7DF7}"/>
              </a:ext>
            </a:extLst>
          </p:cNvPr>
          <p:cNvSpPr>
            <a:spLocks noGrp="1"/>
          </p:cNvSpPr>
          <p:nvPr>
            <p:ph type="sldNum" sz="quarter" idx="12"/>
          </p:nvPr>
        </p:nvSpPr>
        <p:spPr/>
        <p:txBody>
          <a:bodyPr/>
          <a:lstStyle/>
          <a:p>
            <a:fld id="{8AC8EB33-62F7-F540-A6CD-7369BE398614}" type="slidenum">
              <a:rPr lang="en-US" smtClean="0"/>
              <a:t>‹#›</a:t>
            </a:fld>
            <a:endParaRPr lang="en-US"/>
          </a:p>
        </p:txBody>
      </p:sp>
    </p:spTree>
    <p:extLst>
      <p:ext uri="{BB962C8B-B14F-4D97-AF65-F5344CB8AC3E}">
        <p14:creationId xmlns:p14="http://schemas.microsoft.com/office/powerpoint/2010/main" val="1060769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13B9F-3C70-F246-8C3D-533D5A99D4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D69650-9EA5-F948-BB76-12F9F49FFD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1DA31CC-82C7-E143-B9DD-BFCC29602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95FEFB0-6542-0845-81EE-4C1543599828}"/>
              </a:ext>
            </a:extLst>
          </p:cNvPr>
          <p:cNvSpPr>
            <a:spLocks noGrp="1"/>
          </p:cNvSpPr>
          <p:nvPr>
            <p:ph type="dt" sz="half" idx="10"/>
          </p:nvPr>
        </p:nvSpPr>
        <p:spPr/>
        <p:txBody>
          <a:bodyPr/>
          <a:lstStyle/>
          <a:p>
            <a:fld id="{A18893EA-D843-324E-911E-A0FA751F8DDE}" type="datetimeFigureOut">
              <a:rPr lang="en-US" smtClean="0"/>
              <a:t>3/7/19</a:t>
            </a:fld>
            <a:endParaRPr lang="en-US"/>
          </a:p>
        </p:txBody>
      </p:sp>
      <p:sp>
        <p:nvSpPr>
          <p:cNvPr id="6" name="Footer Placeholder 5">
            <a:extLst>
              <a:ext uri="{FF2B5EF4-FFF2-40B4-BE49-F238E27FC236}">
                <a16:creationId xmlns:a16="http://schemas.microsoft.com/office/drawing/2014/main" id="{2D94CDA4-96DC-5A43-8B46-526400AA07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0AE54-C2D4-5C40-B9C7-3A4D85FA016B}"/>
              </a:ext>
            </a:extLst>
          </p:cNvPr>
          <p:cNvSpPr>
            <a:spLocks noGrp="1"/>
          </p:cNvSpPr>
          <p:nvPr>
            <p:ph type="sldNum" sz="quarter" idx="12"/>
          </p:nvPr>
        </p:nvSpPr>
        <p:spPr/>
        <p:txBody>
          <a:bodyPr/>
          <a:lstStyle/>
          <a:p>
            <a:fld id="{8AC8EB33-62F7-F540-A6CD-7369BE398614}" type="slidenum">
              <a:rPr lang="en-US" smtClean="0"/>
              <a:t>‹#›</a:t>
            </a:fld>
            <a:endParaRPr lang="en-US"/>
          </a:p>
        </p:txBody>
      </p:sp>
    </p:spTree>
    <p:extLst>
      <p:ext uri="{BB962C8B-B14F-4D97-AF65-F5344CB8AC3E}">
        <p14:creationId xmlns:p14="http://schemas.microsoft.com/office/powerpoint/2010/main" val="16909796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6C598A-F2FF-2646-A012-43B7D7B86F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2AD6AE6-3393-EB47-84C5-AA63A50479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9AB927-4396-BF46-87BA-82FD268420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8893EA-D843-324E-911E-A0FA751F8DDE}" type="datetimeFigureOut">
              <a:rPr lang="en-US" smtClean="0"/>
              <a:t>3/7/19</a:t>
            </a:fld>
            <a:endParaRPr lang="en-US"/>
          </a:p>
        </p:txBody>
      </p:sp>
      <p:sp>
        <p:nvSpPr>
          <p:cNvPr id="5" name="Footer Placeholder 4">
            <a:extLst>
              <a:ext uri="{FF2B5EF4-FFF2-40B4-BE49-F238E27FC236}">
                <a16:creationId xmlns:a16="http://schemas.microsoft.com/office/drawing/2014/main" id="{DB75C9B3-9385-DD40-A101-A89CB1C821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F3544DF-42F2-C74F-B17E-57DDE1CE2D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C8EB33-62F7-F540-A6CD-7369BE398614}" type="slidenum">
              <a:rPr lang="en-US" smtClean="0"/>
              <a:t>‹#›</a:t>
            </a:fld>
            <a:endParaRPr lang="en-US"/>
          </a:p>
        </p:txBody>
      </p:sp>
    </p:spTree>
    <p:extLst>
      <p:ext uri="{BB962C8B-B14F-4D97-AF65-F5344CB8AC3E}">
        <p14:creationId xmlns:p14="http://schemas.microsoft.com/office/powerpoint/2010/main" val="3532987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7" Type="http://schemas.openxmlformats.org/officeDocument/2006/relationships/image" Target="../media/image17.png"/><Relationship Id="rId2" Type="http://schemas.openxmlformats.org/officeDocument/2006/relationships/image" Target="../media/image12.emf"/><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em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6DBB8E2-38D2-374F-AF11-FBE8A1D62A95}"/>
              </a:ext>
            </a:extLst>
          </p:cNvPr>
          <p:cNvSpPr/>
          <p:nvPr/>
        </p:nvSpPr>
        <p:spPr>
          <a:xfrm>
            <a:off x="829056" y="240715"/>
            <a:ext cx="10643616" cy="1077218"/>
          </a:xfrm>
          <a:prstGeom prst="rect">
            <a:avLst/>
          </a:prstGeom>
        </p:spPr>
        <p:txBody>
          <a:bodyPr wrap="square">
            <a:spAutoFit/>
          </a:bodyPr>
          <a:lstStyle/>
          <a:p>
            <a:r>
              <a:rPr lang="en-US" sz="3200" b="1" dirty="0">
                <a:latin typeface="Arial" panose="020B0604020202020204" pitchFamily="34" charset="0"/>
                <a:ea typeface="DengXian" panose="02010600030101010101" pitchFamily="2" charset="-122"/>
              </a:rPr>
              <a:t>Network-based association study of protein sets and applications in gene ontology enrichment analysis</a:t>
            </a:r>
            <a:r>
              <a:rPr lang="en-US" sz="3200" dirty="0"/>
              <a:t> </a:t>
            </a:r>
          </a:p>
        </p:txBody>
      </p:sp>
      <p:sp>
        <p:nvSpPr>
          <p:cNvPr id="5" name="Rectangle 4">
            <a:extLst>
              <a:ext uri="{FF2B5EF4-FFF2-40B4-BE49-F238E27FC236}">
                <a16:creationId xmlns:a16="http://schemas.microsoft.com/office/drawing/2014/main" id="{9A856EE0-7E90-8241-A9D8-9AE2AF360300}"/>
              </a:ext>
            </a:extLst>
          </p:cNvPr>
          <p:cNvSpPr/>
          <p:nvPr/>
        </p:nvSpPr>
        <p:spPr>
          <a:xfrm>
            <a:off x="548640" y="1692575"/>
            <a:ext cx="11204448" cy="4817953"/>
          </a:xfrm>
          <a:prstGeom prst="rect">
            <a:avLst/>
          </a:prstGeom>
        </p:spPr>
        <p:txBody>
          <a:bodyPr wrap="square">
            <a:spAutoFit/>
          </a:bodyPr>
          <a:lstStyle/>
          <a:p>
            <a:pPr>
              <a:lnSpc>
                <a:spcPct val="200000"/>
              </a:lnSpc>
            </a:pPr>
            <a:r>
              <a:rPr lang="en-US" sz="2000" b="1" i="1" dirty="0">
                <a:latin typeface="Arial" panose="020B0604020202020204" pitchFamily="34" charset="0"/>
                <a:ea typeface="DengXian" panose="02010600030101010101" pitchFamily="2" charset="-122"/>
                <a:cs typeface="Times New Roman" panose="02020603050405020304" pitchFamily="18" charset="0"/>
              </a:rPr>
              <a:t>Abstract</a:t>
            </a:r>
            <a:r>
              <a:rPr lang="en-US" sz="2000" dirty="0">
                <a:latin typeface="Arial" panose="020B0604020202020204" pitchFamily="34" charset="0"/>
                <a:ea typeface="DengXian" panose="02010600030101010101" pitchFamily="2" charset="-122"/>
                <a:cs typeface="Times New Roman" panose="02020603050405020304" pitchFamily="18" charset="0"/>
              </a:rPr>
              <a:t>: (165 words)</a:t>
            </a:r>
            <a:endParaRPr lang="en-US" sz="2000" dirty="0">
              <a:latin typeface="Calibri" panose="020F0502020204030204" pitchFamily="34" charset="0"/>
              <a:ea typeface="DengXian" panose="02010600030101010101" pitchFamily="2" charset="-122"/>
              <a:cs typeface="Times New Roman" panose="02020603050405020304" pitchFamily="18" charset="0"/>
            </a:endParaRPr>
          </a:p>
          <a:p>
            <a:pPr algn="just"/>
            <a:r>
              <a:rPr lang="en-US" sz="2000" dirty="0">
                <a:solidFill>
                  <a:srgbClr val="000000"/>
                </a:solidFill>
                <a:latin typeface="Arial" panose="020B0604020202020204" pitchFamily="34" charset="0"/>
                <a:ea typeface="DengXian" panose="02010600030101010101" pitchFamily="2" charset="-122"/>
                <a:cs typeface="Times New Roman" panose="02020603050405020304" pitchFamily="18" charset="0"/>
              </a:rPr>
              <a:t>We present a protocol of Network-Based Association Study (NetBAS) that interprets gene ontology (GO) annotations associated with protein sets by mapping to cellular protein-protein interaction (PPI) networks. The rational of network-based methodologies for GO enrichment analysis resides in the fact that proteins conduct functions as communities and through interacting with other proteins inside or at the surface of the cell. NetBAS inspects a protein set versus null permutations to evaluate the annotation terms that are over-expressed in neighbor proteins interacting with members of the protein set. We tested 50 hallmark sets from </a:t>
            </a:r>
            <a:r>
              <a:rPr lang="en-US" sz="2000" dirty="0" err="1">
                <a:solidFill>
                  <a:srgbClr val="000000"/>
                </a:solidFill>
                <a:latin typeface="Arial" panose="020B0604020202020204" pitchFamily="34" charset="0"/>
                <a:ea typeface="DengXian" panose="02010600030101010101" pitchFamily="2" charset="-122"/>
                <a:cs typeface="Times New Roman" panose="02020603050405020304" pitchFamily="18" charset="0"/>
              </a:rPr>
              <a:t>MSigDB</a:t>
            </a:r>
            <a:r>
              <a:rPr lang="en-US" sz="2000" dirty="0">
                <a:solidFill>
                  <a:srgbClr val="000000"/>
                </a:solidFill>
                <a:latin typeface="Arial" panose="020B0604020202020204" pitchFamily="34" charset="0"/>
                <a:ea typeface="DengXian" panose="02010600030101010101" pitchFamily="2" charset="-122"/>
                <a:cs typeface="Times New Roman" panose="02020603050405020304" pitchFamily="18" charset="0"/>
              </a:rPr>
              <a:t> using NetBAS. We found that the modular structures of the subnetworks constituted by the protein sets strongly influence the enrichment scores. We compared NetBAS with two other tools, a modular enrichment tool, DAVID, and a network-topology-based tool, </a:t>
            </a:r>
            <a:r>
              <a:rPr lang="en-US" sz="2000" dirty="0" err="1">
                <a:solidFill>
                  <a:srgbClr val="000000"/>
                </a:solidFill>
                <a:latin typeface="Arial" panose="020B0604020202020204" pitchFamily="34" charset="0"/>
                <a:ea typeface="DengXian" panose="02010600030101010101" pitchFamily="2" charset="-122"/>
                <a:cs typeface="Times New Roman" panose="02020603050405020304" pitchFamily="18" charset="0"/>
              </a:rPr>
              <a:t>WebGestalt</a:t>
            </a:r>
            <a:r>
              <a:rPr lang="en-US" sz="2000" dirty="0">
                <a:solidFill>
                  <a:srgbClr val="000000"/>
                </a:solidFill>
                <a:latin typeface="Arial" panose="020B0604020202020204" pitchFamily="34" charset="0"/>
                <a:ea typeface="DengXian" panose="02010600030101010101" pitchFamily="2" charset="-122"/>
                <a:cs typeface="Times New Roman" panose="02020603050405020304" pitchFamily="18" charset="0"/>
              </a:rPr>
              <a:t>. We demonstrate that NetBAS covers the network-architecture and can serve as a useful complement in GO enrichment analysis. Moreover, NetBAS can be applied to analyze other categorical or quantitative data associated with protein sets.</a:t>
            </a:r>
            <a:endParaRPr lang="en-US" sz="2000" dirty="0">
              <a:latin typeface="Calibri" panose="020F0502020204030204" pitchFamily="34"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592373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F089FA3-D769-5847-BA19-48D89C35AED9}"/>
              </a:ext>
            </a:extLst>
          </p:cNvPr>
          <p:cNvGraphicFramePr>
            <a:graphicFrameLocks noGrp="1"/>
          </p:cNvGraphicFramePr>
          <p:nvPr>
            <p:extLst>
              <p:ext uri="{D42A27DB-BD31-4B8C-83A1-F6EECF244321}">
                <p14:modId xmlns:p14="http://schemas.microsoft.com/office/powerpoint/2010/main" val="1150970176"/>
              </p:ext>
            </p:extLst>
          </p:nvPr>
        </p:nvGraphicFramePr>
        <p:xfrm>
          <a:off x="1371600" y="1769723"/>
          <a:ext cx="9198429" cy="1371600"/>
        </p:xfrm>
        <a:graphic>
          <a:graphicData uri="http://schemas.openxmlformats.org/drawingml/2006/table">
            <a:tbl>
              <a:tblPr firstRow="1" firstCol="1" bandRow="1">
                <a:tableStyleId>{5C22544A-7EE6-4342-B048-85BDC9FD1C3A}</a:tableStyleId>
              </a:tblPr>
              <a:tblGrid>
                <a:gridCol w="1066800">
                  <a:extLst>
                    <a:ext uri="{9D8B030D-6E8A-4147-A177-3AD203B41FA5}">
                      <a16:colId xmlns:a16="http://schemas.microsoft.com/office/drawing/2014/main" val="3763763877"/>
                    </a:ext>
                  </a:extLst>
                </a:gridCol>
                <a:gridCol w="903514">
                  <a:extLst>
                    <a:ext uri="{9D8B030D-6E8A-4147-A177-3AD203B41FA5}">
                      <a16:colId xmlns:a16="http://schemas.microsoft.com/office/drawing/2014/main" val="1212284077"/>
                    </a:ext>
                  </a:extLst>
                </a:gridCol>
                <a:gridCol w="718457">
                  <a:extLst>
                    <a:ext uri="{9D8B030D-6E8A-4147-A177-3AD203B41FA5}">
                      <a16:colId xmlns:a16="http://schemas.microsoft.com/office/drawing/2014/main" val="4013431789"/>
                    </a:ext>
                  </a:extLst>
                </a:gridCol>
                <a:gridCol w="707572">
                  <a:extLst>
                    <a:ext uri="{9D8B030D-6E8A-4147-A177-3AD203B41FA5}">
                      <a16:colId xmlns:a16="http://schemas.microsoft.com/office/drawing/2014/main" val="3998162747"/>
                    </a:ext>
                  </a:extLst>
                </a:gridCol>
                <a:gridCol w="696686">
                  <a:extLst>
                    <a:ext uri="{9D8B030D-6E8A-4147-A177-3AD203B41FA5}">
                      <a16:colId xmlns:a16="http://schemas.microsoft.com/office/drawing/2014/main" val="1773231063"/>
                    </a:ext>
                  </a:extLst>
                </a:gridCol>
                <a:gridCol w="751114">
                  <a:extLst>
                    <a:ext uri="{9D8B030D-6E8A-4147-A177-3AD203B41FA5}">
                      <a16:colId xmlns:a16="http://schemas.microsoft.com/office/drawing/2014/main" val="4134865692"/>
                    </a:ext>
                  </a:extLst>
                </a:gridCol>
                <a:gridCol w="838200">
                  <a:extLst>
                    <a:ext uri="{9D8B030D-6E8A-4147-A177-3AD203B41FA5}">
                      <a16:colId xmlns:a16="http://schemas.microsoft.com/office/drawing/2014/main" val="1020675519"/>
                    </a:ext>
                  </a:extLst>
                </a:gridCol>
                <a:gridCol w="718457">
                  <a:extLst>
                    <a:ext uri="{9D8B030D-6E8A-4147-A177-3AD203B41FA5}">
                      <a16:colId xmlns:a16="http://schemas.microsoft.com/office/drawing/2014/main" val="3374574309"/>
                    </a:ext>
                  </a:extLst>
                </a:gridCol>
                <a:gridCol w="762000">
                  <a:extLst>
                    <a:ext uri="{9D8B030D-6E8A-4147-A177-3AD203B41FA5}">
                      <a16:colId xmlns:a16="http://schemas.microsoft.com/office/drawing/2014/main" val="3969070892"/>
                    </a:ext>
                  </a:extLst>
                </a:gridCol>
                <a:gridCol w="685800">
                  <a:extLst>
                    <a:ext uri="{9D8B030D-6E8A-4147-A177-3AD203B41FA5}">
                      <a16:colId xmlns:a16="http://schemas.microsoft.com/office/drawing/2014/main" val="2937378627"/>
                    </a:ext>
                  </a:extLst>
                </a:gridCol>
                <a:gridCol w="685800">
                  <a:extLst>
                    <a:ext uri="{9D8B030D-6E8A-4147-A177-3AD203B41FA5}">
                      <a16:colId xmlns:a16="http://schemas.microsoft.com/office/drawing/2014/main" val="3556295595"/>
                    </a:ext>
                  </a:extLst>
                </a:gridCol>
                <a:gridCol w="664029">
                  <a:extLst>
                    <a:ext uri="{9D8B030D-6E8A-4147-A177-3AD203B41FA5}">
                      <a16:colId xmlns:a16="http://schemas.microsoft.com/office/drawing/2014/main" val="3822639946"/>
                    </a:ext>
                  </a:extLst>
                </a:gridCol>
              </a:tblGrid>
              <a:tr h="0">
                <a:tc>
                  <a:txBody>
                    <a:bodyPr/>
                    <a:lstStyle/>
                    <a:p>
                      <a:pPr marL="0" marR="0">
                        <a:spcBef>
                          <a:spcPts val="0"/>
                        </a:spcBef>
                        <a:spcAft>
                          <a:spcPts val="0"/>
                        </a:spcAft>
                      </a:pPr>
                      <a:r>
                        <a:rPr lang="en-US" sz="1800">
                          <a:effectLst/>
                        </a:rPr>
                        <a:t>Cluster</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BP</a:t>
                      </a:r>
                      <a:r>
                        <a:rPr lang="en-US" sz="1800" baseline="-25000">
                          <a:effectLst/>
                        </a:rPr>
                        <a:t>max</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dirty="0">
                          <a:effectLst/>
                        </a:rPr>
                        <a:t>R</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dirty="0">
                          <a:effectLst/>
                        </a:rPr>
                        <a:t>B</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Y</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Cliq</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dirty="0" err="1">
                          <a:effectLst/>
                        </a:rPr>
                        <a:t>Clust</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CC</a:t>
                      </a:r>
                      <a:r>
                        <a:rPr lang="en-US" sz="1800" baseline="-25000">
                          <a:effectLst/>
                        </a:rPr>
                        <a:t>max</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MF</a:t>
                      </a:r>
                      <a:r>
                        <a:rPr lang="en-US" sz="1800" baseline="-25000">
                          <a:effectLst/>
                        </a:rPr>
                        <a:t>max</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BP</a:t>
                      </a:r>
                      <a:r>
                        <a:rPr lang="en-US" sz="1800" baseline="30000">
                          <a:effectLst/>
                        </a:rPr>
                        <a:t>10</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800">
                          <a:effectLst/>
                        </a:rPr>
                        <a:t>CC</a:t>
                      </a:r>
                      <a:r>
                        <a:rPr lang="en-US" sz="1800" baseline="30000">
                          <a:effectLst/>
                        </a:rPr>
                        <a:t>10</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800">
                          <a:effectLst/>
                        </a:rPr>
                        <a:t>MF</a:t>
                      </a:r>
                      <a:r>
                        <a:rPr lang="en-US" sz="1800" baseline="30000">
                          <a:effectLst/>
                        </a:rPr>
                        <a:t>10</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01024127"/>
                  </a:ext>
                </a:extLst>
              </a:tr>
              <a:tr h="0">
                <a:tc>
                  <a:txBody>
                    <a:bodyPr/>
                    <a:lstStyle/>
                    <a:p>
                      <a:pPr marL="0" marR="0">
                        <a:spcBef>
                          <a:spcPts val="0"/>
                        </a:spcBef>
                        <a:spcAft>
                          <a:spcPts val="0"/>
                        </a:spcAft>
                      </a:pPr>
                      <a:r>
                        <a:rPr lang="en-US" sz="1800">
                          <a:effectLst/>
                        </a:rPr>
                        <a:t>Cluster1</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40.4</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dirty="0">
                          <a:effectLst/>
                        </a:rPr>
                        <a:t>59.8</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dirty="0">
                          <a:effectLst/>
                        </a:rPr>
                        <a:t>211.7</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dirty="0">
                          <a:effectLst/>
                        </a:rPr>
                        <a:t>15.6</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7.3</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72.5</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31.8</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34.5</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7.3</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800">
                          <a:effectLst/>
                        </a:rPr>
                        <a:t>6.6</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800" dirty="0">
                          <a:effectLst/>
                        </a:rPr>
                        <a:t>5.2</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62677969"/>
                  </a:ext>
                </a:extLst>
              </a:tr>
              <a:tr h="0">
                <a:tc>
                  <a:txBody>
                    <a:bodyPr/>
                    <a:lstStyle/>
                    <a:p>
                      <a:pPr marL="0" marR="0">
                        <a:spcBef>
                          <a:spcPts val="0"/>
                        </a:spcBef>
                        <a:spcAft>
                          <a:spcPts val="0"/>
                        </a:spcAft>
                      </a:pPr>
                      <a:r>
                        <a:rPr lang="en-US" sz="1800">
                          <a:effectLst/>
                        </a:rPr>
                        <a:t>Cluster2</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34.3</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48.3</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48.2</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9.3</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9.4</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107.8</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30.8</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33.6</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7.0</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800" dirty="0">
                          <a:effectLst/>
                        </a:rPr>
                        <a:t>6.9</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800">
                          <a:effectLst/>
                        </a:rPr>
                        <a:t>5.0</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35416666"/>
                  </a:ext>
                </a:extLst>
              </a:tr>
              <a:tr h="0">
                <a:tc>
                  <a:txBody>
                    <a:bodyPr/>
                    <a:lstStyle/>
                    <a:p>
                      <a:pPr marL="0" marR="0">
                        <a:spcBef>
                          <a:spcPts val="0"/>
                        </a:spcBef>
                        <a:spcAft>
                          <a:spcPts val="0"/>
                        </a:spcAft>
                      </a:pPr>
                      <a:r>
                        <a:rPr lang="en-US" sz="1800">
                          <a:effectLst/>
                        </a:rPr>
                        <a:t>Cluster3</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54.1</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70.6</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35.6</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16.3</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15.8</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133.4</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47.7</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43.4</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7.8</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800">
                          <a:effectLst/>
                        </a:rPr>
                        <a:t>8.1</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800">
                          <a:effectLst/>
                        </a:rPr>
                        <a:t>6.8</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94249185"/>
                  </a:ext>
                </a:extLst>
              </a:tr>
              <a:tr h="0">
                <a:tc>
                  <a:txBody>
                    <a:bodyPr/>
                    <a:lstStyle/>
                    <a:p>
                      <a:pPr marL="0" marR="0">
                        <a:spcBef>
                          <a:spcPts val="0"/>
                        </a:spcBef>
                        <a:spcAft>
                          <a:spcPts val="0"/>
                        </a:spcAft>
                      </a:pPr>
                      <a:r>
                        <a:rPr lang="en-US" sz="1800">
                          <a:effectLst/>
                        </a:rPr>
                        <a:t>Cluster3’</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57.7</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74.5</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38.6</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17.7</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16.9</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142</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51.1</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46.2</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800">
                          <a:effectLst/>
                        </a:rPr>
                        <a:t>8.5</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800">
                          <a:effectLst/>
                        </a:rPr>
                        <a:t>8.2</a:t>
                      </a:r>
                      <a:endParaRPr lang="en-US" sz="18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800" dirty="0">
                          <a:effectLst/>
                        </a:rPr>
                        <a:t>7.2</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9737514"/>
                  </a:ext>
                </a:extLst>
              </a:tr>
            </a:tbl>
          </a:graphicData>
        </a:graphic>
      </p:graphicFrame>
      <p:sp>
        <p:nvSpPr>
          <p:cNvPr id="5" name="Rectangle 4">
            <a:extLst>
              <a:ext uri="{FF2B5EF4-FFF2-40B4-BE49-F238E27FC236}">
                <a16:creationId xmlns:a16="http://schemas.microsoft.com/office/drawing/2014/main" id="{4EB51107-5CAE-074E-AED3-A3DEEAF4BB43}"/>
              </a:ext>
            </a:extLst>
          </p:cNvPr>
          <p:cNvSpPr/>
          <p:nvPr/>
        </p:nvSpPr>
        <p:spPr>
          <a:xfrm>
            <a:off x="1219200" y="1072383"/>
            <a:ext cx="6574971" cy="369332"/>
          </a:xfrm>
          <a:prstGeom prst="rect">
            <a:avLst/>
          </a:prstGeom>
        </p:spPr>
        <p:txBody>
          <a:bodyPr wrap="square">
            <a:spAutoFit/>
          </a:bodyPr>
          <a:lstStyle/>
          <a:p>
            <a:r>
              <a:rPr lang="en-US" dirty="0">
                <a:latin typeface="Arial" panose="020B0604020202020204" pitchFamily="34" charset="0"/>
                <a:ea typeface="DengXian" panose="02010600030101010101" pitchFamily="2" charset="-122"/>
                <a:cs typeface="Times New Roman" panose="02020603050405020304" pitchFamily="18" charset="0"/>
              </a:rPr>
              <a:t>Table 2. Average properties of the three clusters of protein sets</a:t>
            </a:r>
            <a:endParaRPr lang="en-US" dirty="0">
              <a:latin typeface="Calibri" panose="020F0502020204030204" pitchFamily="34" charset="0"/>
              <a:ea typeface="DengXian" panose="02010600030101010101" pitchFamily="2" charset="-122"/>
              <a:cs typeface="Times New Roman" panose="02020603050405020304" pitchFamily="18" charset="0"/>
            </a:endParaRPr>
          </a:p>
        </p:txBody>
      </p:sp>
      <p:sp>
        <p:nvSpPr>
          <p:cNvPr id="6" name="TextBox 5">
            <a:extLst>
              <a:ext uri="{FF2B5EF4-FFF2-40B4-BE49-F238E27FC236}">
                <a16:creationId xmlns:a16="http://schemas.microsoft.com/office/drawing/2014/main" id="{A99D7D67-F0A0-3E47-997C-F0076BB73067}"/>
              </a:ext>
            </a:extLst>
          </p:cNvPr>
          <p:cNvSpPr txBox="1"/>
          <p:nvPr/>
        </p:nvSpPr>
        <p:spPr>
          <a:xfrm>
            <a:off x="1262743" y="3940629"/>
            <a:ext cx="9307286" cy="1754326"/>
          </a:xfrm>
          <a:prstGeom prst="rect">
            <a:avLst/>
          </a:prstGeom>
          <a:noFill/>
        </p:spPr>
        <p:txBody>
          <a:bodyPr wrap="square" rtlCol="0">
            <a:spAutoFit/>
          </a:bodyPr>
          <a:lstStyle/>
          <a:p>
            <a:r>
              <a:rPr lang="en-US" dirty="0"/>
              <a:t>Average values for all protein sets in the cluster. </a:t>
            </a:r>
            <a:r>
              <a:rPr lang="en-US" dirty="0" err="1"/>
              <a:t>BP</a:t>
            </a:r>
            <a:r>
              <a:rPr lang="en-US" baseline="-25000" dirty="0" err="1"/>
              <a:t>max</a:t>
            </a:r>
            <a:r>
              <a:rPr lang="en-US" dirty="0"/>
              <a:t>: </a:t>
            </a:r>
            <a:r>
              <a:rPr lang="en-US" dirty="0" err="1"/>
              <a:t>z</a:t>
            </a:r>
            <a:r>
              <a:rPr lang="en-US" baseline="-25000" dirty="0" err="1"/>
              <a:t>max</a:t>
            </a:r>
            <a:r>
              <a:rPr lang="en-US" dirty="0"/>
              <a:t> for BP terms; R: number of R-proteins (type-1, Red); B: number of B-proteins (type-2, Blue); Y: number of Y-Proteins (type-3, Yellow); </a:t>
            </a:r>
            <a:r>
              <a:rPr lang="en-US" dirty="0" err="1"/>
              <a:t>Cliq</a:t>
            </a:r>
            <a:r>
              <a:rPr lang="en-US" dirty="0"/>
              <a:t>: maximal clique degree; </a:t>
            </a:r>
            <a:r>
              <a:rPr lang="en-US" dirty="0" err="1"/>
              <a:t>Clust</a:t>
            </a:r>
            <a:r>
              <a:rPr lang="en-US" dirty="0"/>
              <a:t>: maximal cluster size; </a:t>
            </a:r>
            <a:r>
              <a:rPr lang="en-US" dirty="0" err="1"/>
              <a:t>CC</a:t>
            </a:r>
            <a:r>
              <a:rPr lang="en-US" baseline="-25000" dirty="0" err="1"/>
              <a:t>max</a:t>
            </a:r>
            <a:r>
              <a:rPr lang="en-US" dirty="0"/>
              <a:t>: </a:t>
            </a:r>
            <a:r>
              <a:rPr lang="en-US" dirty="0" err="1"/>
              <a:t>z</a:t>
            </a:r>
            <a:r>
              <a:rPr lang="en-US" baseline="-25000" dirty="0" err="1"/>
              <a:t>max</a:t>
            </a:r>
            <a:r>
              <a:rPr lang="en-US" dirty="0"/>
              <a:t> for CC terms; </a:t>
            </a:r>
            <a:r>
              <a:rPr lang="en-US" dirty="0" err="1"/>
              <a:t>MF</a:t>
            </a:r>
            <a:r>
              <a:rPr lang="en-US" baseline="-25000" dirty="0" err="1"/>
              <a:t>max</a:t>
            </a:r>
            <a:r>
              <a:rPr lang="en-US" dirty="0"/>
              <a:t>: </a:t>
            </a:r>
            <a:r>
              <a:rPr lang="en-US" dirty="0" err="1"/>
              <a:t>z</a:t>
            </a:r>
            <a:r>
              <a:rPr lang="en-US" baseline="-25000" dirty="0" err="1"/>
              <a:t>max</a:t>
            </a:r>
            <a:r>
              <a:rPr lang="en-US" dirty="0"/>
              <a:t> for MF terms; BP</a:t>
            </a:r>
            <a:r>
              <a:rPr lang="en-US" baseline="30000" dirty="0"/>
              <a:t>10</a:t>
            </a:r>
            <a:r>
              <a:rPr lang="en-US" dirty="0"/>
              <a:t>: number of top-10 BP terms that overlap with DAVID; CC</a:t>
            </a:r>
            <a:r>
              <a:rPr lang="en-US" baseline="30000" dirty="0"/>
              <a:t>10</a:t>
            </a:r>
            <a:r>
              <a:rPr lang="en-US" dirty="0"/>
              <a:t>: number of too-10 CC terms that overlap with DAVID; MF</a:t>
            </a:r>
            <a:r>
              <a:rPr lang="en-US" baseline="30000" dirty="0"/>
              <a:t>10</a:t>
            </a:r>
            <a:r>
              <a:rPr lang="en-US" dirty="0"/>
              <a:t>: number of top-10 MF terms that overlap with DAVID. Cluster3’ is cluster-3 excludes the protein set 3 (Fig. 3C). </a:t>
            </a:r>
          </a:p>
        </p:txBody>
      </p:sp>
    </p:spTree>
    <p:extLst>
      <p:ext uri="{BB962C8B-B14F-4D97-AF65-F5344CB8AC3E}">
        <p14:creationId xmlns:p14="http://schemas.microsoft.com/office/powerpoint/2010/main" val="432810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A498C5-0D52-4744-9A78-DB83985EA65F}"/>
              </a:ext>
            </a:extLst>
          </p:cNvPr>
          <p:cNvSpPr txBox="1"/>
          <p:nvPr/>
        </p:nvSpPr>
        <p:spPr>
          <a:xfrm>
            <a:off x="511628" y="489857"/>
            <a:ext cx="5516639" cy="5632311"/>
          </a:xfrm>
          <a:prstGeom prst="rect">
            <a:avLst/>
          </a:prstGeom>
          <a:noFill/>
        </p:spPr>
        <p:txBody>
          <a:bodyPr wrap="square" rtlCol="0">
            <a:spAutoFit/>
          </a:bodyPr>
          <a:lstStyle/>
          <a:p>
            <a:r>
              <a:rPr lang="en-US" dirty="0"/>
              <a:t>Supplementary Materials</a:t>
            </a:r>
          </a:p>
          <a:p>
            <a:endParaRPr lang="en-US" dirty="0"/>
          </a:p>
          <a:p>
            <a:r>
              <a:rPr lang="en-US" dirty="0"/>
              <a:t>S1. Details of top-10 enriched BP, CC and MF terms, e.g.</a:t>
            </a:r>
          </a:p>
          <a:p>
            <a:endParaRPr lang="en-US" dirty="0"/>
          </a:p>
          <a:p>
            <a:endParaRPr lang="en-US" dirty="0"/>
          </a:p>
          <a:p>
            <a:endParaRPr lang="en-US" dirty="0"/>
          </a:p>
          <a:p>
            <a:r>
              <a:rPr lang="en-US" dirty="0"/>
              <a:t>S2.  Plots of functional neighbor networks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S3. Comparisons between NetBAS and DAVID/WebGestalt</a:t>
            </a:r>
          </a:p>
          <a:p>
            <a:r>
              <a:rPr lang="en-US" dirty="0"/>
              <a:t>S4. Examples of pathway enrichment</a:t>
            </a:r>
          </a:p>
          <a:p>
            <a:r>
              <a:rPr lang="en-US" dirty="0"/>
              <a:t>S5. Examples of an alternative node-replacement </a:t>
            </a:r>
            <a:r>
              <a:rPr lang="en-US" dirty="0" err="1"/>
              <a:t>aproach</a:t>
            </a:r>
            <a:r>
              <a:rPr lang="en-US" dirty="0"/>
              <a:t>.</a:t>
            </a:r>
          </a:p>
        </p:txBody>
      </p:sp>
      <p:sp>
        <p:nvSpPr>
          <p:cNvPr id="6" name="Rectangle 5">
            <a:extLst>
              <a:ext uri="{FF2B5EF4-FFF2-40B4-BE49-F238E27FC236}">
                <a16:creationId xmlns:a16="http://schemas.microsoft.com/office/drawing/2014/main" id="{2100F6C4-7B8C-144B-BB76-7A68DED33DCA}"/>
              </a:ext>
            </a:extLst>
          </p:cNvPr>
          <p:cNvSpPr/>
          <p:nvPr/>
        </p:nvSpPr>
        <p:spPr>
          <a:xfrm>
            <a:off x="598714" y="1413187"/>
            <a:ext cx="11179628" cy="646331"/>
          </a:xfrm>
          <a:prstGeom prst="rect">
            <a:avLst/>
          </a:prstGeom>
        </p:spPr>
        <p:txBody>
          <a:bodyPr wrap="square">
            <a:spAutoFit/>
          </a:bodyPr>
          <a:lstStyle/>
          <a:p>
            <a:r>
              <a:rPr lang="en-US" dirty="0">
                <a:solidFill>
                  <a:srgbClr val="000000"/>
                </a:solidFill>
                <a:latin typeface="Menlo" panose="020B0609030804020204" pitchFamily="49" charset="0"/>
              </a:rPr>
              <a:t>"GO.ID","GO.Term","</a:t>
            </a:r>
            <a:r>
              <a:rPr lang="en-US" dirty="0" err="1">
                <a:solidFill>
                  <a:srgbClr val="000000"/>
                </a:solidFill>
                <a:latin typeface="Menlo" panose="020B0609030804020204" pitchFamily="49" charset="0"/>
              </a:rPr>
              <a:t>zscore</a:t>
            </a:r>
            <a:r>
              <a:rPr lang="en-US" dirty="0">
                <a:solidFill>
                  <a:srgbClr val="000000"/>
                </a:solidFill>
                <a:latin typeface="Menlo" panose="020B0609030804020204" pitchFamily="49" charset="0"/>
              </a:rPr>
              <a:t>","</a:t>
            </a:r>
            <a:r>
              <a:rPr lang="en-US" dirty="0" err="1">
                <a:solidFill>
                  <a:srgbClr val="000000"/>
                </a:solidFill>
                <a:latin typeface="Menlo" panose="020B0609030804020204" pitchFamily="49" charset="0"/>
              </a:rPr>
              <a:t>obs</a:t>
            </a:r>
            <a:r>
              <a:rPr lang="en-US" dirty="0">
                <a:solidFill>
                  <a:srgbClr val="000000"/>
                </a:solidFill>
                <a:latin typeface="Menlo" panose="020B0609030804020204" pitchFamily="49" charset="0"/>
              </a:rPr>
              <a:t>","mean","</a:t>
            </a:r>
            <a:r>
              <a:rPr lang="en-US" dirty="0" err="1">
                <a:solidFill>
                  <a:srgbClr val="000000"/>
                </a:solidFill>
                <a:latin typeface="Menlo" panose="020B0609030804020204" pitchFamily="49" charset="0"/>
              </a:rPr>
              <a:t>std</a:t>
            </a:r>
            <a:r>
              <a:rPr lang="en-US" dirty="0">
                <a:solidFill>
                  <a:srgbClr val="000000"/>
                </a:solidFill>
                <a:latin typeface="Menlo" panose="020B0609030804020204" pitchFamily="49" charset="0"/>
              </a:rPr>
              <a:t>"</a:t>
            </a:r>
          </a:p>
          <a:p>
            <a:r>
              <a:rPr lang="en-US" dirty="0">
                <a:solidFill>
                  <a:srgbClr val="000000"/>
                </a:solidFill>
                <a:latin typeface="Menlo" panose="020B0609030804020204" pitchFamily="49" charset="0"/>
              </a:rPr>
              <a:t>"GO:0008134","transcription factor binding","19.387","1619","1022.213","30.783"</a:t>
            </a:r>
            <a:endParaRPr lang="en-US" dirty="0">
              <a:solidFill>
                <a:srgbClr val="000000"/>
              </a:solidFill>
              <a:effectLst/>
              <a:latin typeface="Menlo" panose="020B0609030804020204" pitchFamily="49" charset="0"/>
            </a:endParaRPr>
          </a:p>
        </p:txBody>
      </p:sp>
      <p:pic>
        <p:nvPicPr>
          <p:cNvPr id="13" name="Picture 12">
            <a:extLst>
              <a:ext uri="{FF2B5EF4-FFF2-40B4-BE49-F238E27FC236}">
                <a16:creationId xmlns:a16="http://schemas.microsoft.com/office/drawing/2014/main" id="{7205A1DB-EEBE-A74B-A788-14FE257AF6ED}"/>
              </a:ext>
            </a:extLst>
          </p:cNvPr>
          <p:cNvPicPr>
            <a:picLocks noChangeAspect="1"/>
          </p:cNvPicPr>
          <p:nvPr/>
        </p:nvPicPr>
        <p:blipFill rotWithShape="1">
          <a:blip r:embed="rId2"/>
          <a:srcRect l="18367" t="13775" r="12415" b="16837"/>
          <a:stretch/>
        </p:blipFill>
        <p:spPr>
          <a:xfrm>
            <a:off x="1700589" y="2610299"/>
            <a:ext cx="1848552" cy="1853092"/>
          </a:xfrm>
          <a:prstGeom prst="rect">
            <a:avLst/>
          </a:prstGeom>
        </p:spPr>
      </p:pic>
      <p:pic>
        <p:nvPicPr>
          <p:cNvPr id="19" name="Picture 18">
            <a:extLst>
              <a:ext uri="{FF2B5EF4-FFF2-40B4-BE49-F238E27FC236}">
                <a16:creationId xmlns:a16="http://schemas.microsoft.com/office/drawing/2014/main" id="{D413EE11-FFD4-E943-A3D3-D0026A4BF1B9}"/>
              </a:ext>
            </a:extLst>
          </p:cNvPr>
          <p:cNvPicPr>
            <a:picLocks noChangeAspect="1"/>
          </p:cNvPicPr>
          <p:nvPr/>
        </p:nvPicPr>
        <p:blipFill>
          <a:blip r:embed="rId3"/>
          <a:stretch>
            <a:fillRect/>
          </a:stretch>
        </p:blipFill>
        <p:spPr>
          <a:xfrm>
            <a:off x="10063219" y="2613720"/>
            <a:ext cx="1929183" cy="1929183"/>
          </a:xfrm>
          <a:prstGeom prst="rect">
            <a:avLst/>
          </a:prstGeom>
        </p:spPr>
      </p:pic>
      <p:pic>
        <p:nvPicPr>
          <p:cNvPr id="21" name="Picture 20">
            <a:extLst>
              <a:ext uri="{FF2B5EF4-FFF2-40B4-BE49-F238E27FC236}">
                <a16:creationId xmlns:a16="http://schemas.microsoft.com/office/drawing/2014/main" id="{84907DB5-827D-5841-8F31-A0AFD1946358}"/>
              </a:ext>
            </a:extLst>
          </p:cNvPr>
          <p:cNvPicPr>
            <a:picLocks noChangeAspect="1"/>
          </p:cNvPicPr>
          <p:nvPr/>
        </p:nvPicPr>
        <p:blipFill>
          <a:blip r:embed="rId4"/>
          <a:stretch>
            <a:fillRect/>
          </a:stretch>
        </p:blipFill>
        <p:spPr>
          <a:xfrm>
            <a:off x="10063219" y="4750077"/>
            <a:ext cx="2009422" cy="2009422"/>
          </a:xfrm>
          <a:prstGeom prst="rect">
            <a:avLst/>
          </a:prstGeom>
        </p:spPr>
      </p:pic>
      <p:pic>
        <p:nvPicPr>
          <p:cNvPr id="23" name="Picture 22">
            <a:extLst>
              <a:ext uri="{FF2B5EF4-FFF2-40B4-BE49-F238E27FC236}">
                <a16:creationId xmlns:a16="http://schemas.microsoft.com/office/drawing/2014/main" id="{75916BEF-BC0F-874D-99FE-F85B04E70D06}"/>
              </a:ext>
            </a:extLst>
          </p:cNvPr>
          <p:cNvPicPr>
            <a:picLocks noChangeAspect="1"/>
          </p:cNvPicPr>
          <p:nvPr/>
        </p:nvPicPr>
        <p:blipFill rotWithShape="1">
          <a:blip r:embed="rId5"/>
          <a:srcRect l="25732" t="20606"/>
          <a:stretch/>
        </p:blipFill>
        <p:spPr>
          <a:xfrm>
            <a:off x="5276096" y="3536844"/>
            <a:ext cx="1584582" cy="2903915"/>
          </a:xfrm>
          <a:prstGeom prst="rect">
            <a:avLst/>
          </a:prstGeom>
        </p:spPr>
      </p:pic>
      <p:pic>
        <p:nvPicPr>
          <p:cNvPr id="25" name="Picture 24">
            <a:extLst>
              <a:ext uri="{FF2B5EF4-FFF2-40B4-BE49-F238E27FC236}">
                <a16:creationId xmlns:a16="http://schemas.microsoft.com/office/drawing/2014/main" id="{067D4ED0-68E8-3943-B5E5-09DFB5218385}"/>
              </a:ext>
            </a:extLst>
          </p:cNvPr>
          <p:cNvPicPr>
            <a:picLocks noChangeAspect="1"/>
          </p:cNvPicPr>
          <p:nvPr/>
        </p:nvPicPr>
        <p:blipFill rotWithShape="1">
          <a:blip r:embed="rId6"/>
          <a:srcRect l="26014" t="20606"/>
          <a:stretch/>
        </p:blipFill>
        <p:spPr>
          <a:xfrm>
            <a:off x="6860678" y="3536843"/>
            <a:ext cx="1578565" cy="2903915"/>
          </a:xfrm>
          <a:prstGeom prst="rect">
            <a:avLst/>
          </a:prstGeom>
        </p:spPr>
      </p:pic>
      <p:pic>
        <p:nvPicPr>
          <p:cNvPr id="27" name="Picture 26">
            <a:extLst>
              <a:ext uri="{FF2B5EF4-FFF2-40B4-BE49-F238E27FC236}">
                <a16:creationId xmlns:a16="http://schemas.microsoft.com/office/drawing/2014/main" id="{FAE7181B-A664-6B43-8D04-A64CE7E235E9}"/>
              </a:ext>
            </a:extLst>
          </p:cNvPr>
          <p:cNvPicPr>
            <a:picLocks noChangeAspect="1"/>
          </p:cNvPicPr>
          <p:nvPr/>
        </p:nvPicPr>
        <p:blipFill rotWithShape="1">
          <a:blip r:embed="rId7"/>
          <a:srcRect l="25946" t="20606"/>
          <a:stretch/>
        </p:blipFill>
        <p:spPr>
          <a:xfrm>
            <a:off x="8443809" y="3532415"/>
            <a:ext cx="1580016" cy="2903915"/>
          </a:xfrm>
          <a:prstGeom prst="rect">
            <a:avLst/>
          </a:prstGeom>
        </p:spPr>
      </p:pic>
    </p:spTree>
    <p:extLst>
      <p:ext uri="{BB962C8B-B14F-4D97-AF65-F5344CB8AC3E}">
        <p14:creationId xmlns:p14="http://schemas.microsoft.com/office/powerpoint/2010/main" val="3174560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BE9237-E3F8-154E-AC19-30F652837C2A}"/>
              </a:ext>
            </a:extLst>
          </p:cNvPr>
          <p:cNvPicPr>
            <a:picLocks noChangeAspect="1"/>
          </p:cNvPicPr>
          <p:nvPr/>
        </p:nvPicPr>
        <p:blipFill>
          <a:blip r:embed="rId2"/>
          <a:stretch>
            <a:fillRect/>
          </a:stretch>
        </p:blipFill>
        <p:spPr>
          <a:xfrm>
            <a:off x="1080304" y="406399"/>
            <a:ext cx="9966075" cy="3969657"/>
          </a:xfrm>
          <a:prstGeom prst="rect">
            <a:avLst/>
          </a:prstGeom>
        </p:spPr>
      </p:pic>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94A2336C-EC9E-DB41-BF0B-462ACAD1E3A4}"/>
                  </a:ext>
                </a:extLst>
              </p:cNvPr>
              <p:cNvSpPr txBox="1"/>
              <p:nvPr/>
            </p:nvSpPr>
            <p:spPr>
              <a:xfrm>
                <a:off x="187779" y="4582247"/>
                <a:ext cx="11751127" cy="2102755"/>
              </a:xfrm>
              <a:prstGeom prst="rect">
                <a:avLst/>
              </a:prstGeom>
              <a:noFill/>
            </p:spPr>
            <p:txBody>
              <a:bodyPr wrap="square" rtlCol="0">
                <a:spAutoFit/>
              </a:bodyPr>
              <a:lstStyle/>
              <a:p>
                <a:r>
                  <a:rPr lang="en-US" b="1" dirty="0"/>
                  <a:t>Figure 1.</a:t>
                </a:r>
                <a:r>
                  <a:rPr lang="en-US" dirty="0"/>
                  <a:t> A schematic illustration of NetBAS. For a protein set </a:t>
                </a:r>
                <a:r>
                  <a:rPr lang="en-US" i="1" dirty="0"/>
                  <a:t>P</a:t>
                </a:r>
                <a:r>
                  <a:rPr lang="en-US" dirty="0"/>
                  <a:t> and functional term </a:t>
                </a:r>
                <a:r>
                  <a:rPr lang="en-US" i="1" dirty="0"/>
                  <a:t>f</a:t>
                </a:r>
                <a:r>
                  <a:rPr lang="en-US" i="1" baseline="-25000" dirty="0"/>
                  <a:t>i</a:t>
                </a:r>
                <a:r>
                  <a:rPr lang="en-US" i="1" dirty="0"/>
                  <a:t> </a:t>
                </a:r>
                <a:r>
                  <a:rPr lang="en-US" dirty="0"/>
                  <a:t>(e.g., GO or pathway term), NetBAS extracts the functional neighbor subnetworks from the PIN (total edge number </a:t>
                </a:r>
                <a:r>
                  <a:rPr lang="en-US" i="1" dirty="0" err="1"/>
                  <a:t>E</a:t>
                </a:r>
                <a:r>
                  <a:rPr lang="en-US" i="1" baseline="-25000" dirty="0" err="1"/>
                  <a:t>i</a:t>
                </a:r>
                <a:r>
                  <a:rPr lang="en-US" dirty="0"/>
                  <a:t>) or MS02 models (total edge number </a:t>
                </a:r>
                <a:r>
                  <a:rPr lang="en-US" i="1" dirty="0" err="1"/>
                  <a:t>E</a:t>
                </a:r>
                <a:r>
                  <a:rPr lang="en-US" i="1" baseline="-25000" dirty="0" err="1"/>
                  <a:t>i</a:t>
                </a:r>
                <a:r>
                  <a:rPr lang="en-US" i="1" dirty="0"/>
                  <a:t>’</a:t>
                </a:r>
                <a:r>
                  <a:rPr lang="en-US" dirty="0"/>
                  <a:t>) to calculate the z-score for this term (</a:t>
                </a:r>
                <a:r>
                  <a:rPr lang="en-US" i="1" dirty="0" err="1"/>
                  <a:t>z</a:t>
                </a:r>
                <a:r>
                  <a:rPr lang="en-US" i="1" baseline="-25000" dirty="0" err="1"/>
                  <a:t>i</a:t>
                </a:r>
                <a:r>
                  <a:rPr lang="en-US" dirty="0"/>
                  <a:t>). An example is shown for Set 36 (Table 1) and </a:t>
                </a:r>
                <a:r>
                  <a:rPr lang="en-US" i="1" dirty="0"/>
                  <a:t>f</a:t>
                </a:r>
                <a:r>
                  <a:rPr lang="en-US" i="1" baseline="-25000" dirty="0"/>
                  <a:t>i</a:t>
                </a:r>
                <a:r>
                  <a:rPr lang="en-US" dirty="0"/>
                  <a:t> as the BP term GO:0015990 (“electron transport coupled proton transport”). Proteins are plotted as dots in the related functional neighbor subnetworks (</a:t>
                </a:r>
                <a:r>
                  <a:rPr lang="en-US" i="1" dirty="0"/>
                  <a:t>S</a:t>
                </a:r>
                <a:r>
                  <a:rPr lang="en-US" i="1" baseline="-25000" dirty="0"/>
                  <a:t>i</a:t>
                </a:r>
                <a:r>
                  <a:rPr lang="en-US" dirty="0"/>
                  <a:t> and </a:t>
                </a:r>
                <a:r>
                  <a:rPr lang="en-US" i="1" dirty="0"/>
                  <a:t>S</a:t>
                </a:r>
                <a:r>
                  <a:rPr lang="en-US" i="1" baseline="-25000" dirty="0"/>
                  <a:t>i</a:t>
                </a:r>
                <a:r>
                  <a:rPr lang="en-US" i="1" dirty="0"/>
                  <a:t>’</a:t>
                </a:r>
                <a:r>
                  <a:rPr lang="en-US" dirty="0"/>
                  <a:t>) which comprise three types of proteins. Only 1 out of 200 proteins (</a:t>
                </a:r>
                <a:r>
                  <a:rPr lang="en-US" i="1" dirty="0"/>
                  <a:t>NDUFS7</a:t>
                </a:r>
                <a:r>
                  <a:rPr lang="en-US" dirty="0"/>
                  <a:t>, yellow dot in </a:t>
                </a:r>
                <a:r>
                  <a:rPr lang="en-US" i="1" dirty="0"/>
                  <a:t>S</a:t>
                </a:r>
                <a:r>
                  <a:rPr lang="en-US" i="1" baseline="-25000" dirty="0"/>
                  <a:t>i</a:t>
                </a:r>
                <a:r>
                  <a:rPr lang="en-US" dirty="0"/>
                  <a:t>) carry this functional term, however, </a:t>
                </a:r>
                <a:r>
                  <a:rPr lang="en-US" i="1" dirty="0"/>
                  <a:t>S</a:t>
                </a:r>
                <a:r>
                  <a:rPr lang="en-US" i="1" baseline="-25000" dirty="0"/>
                  <a:t>i</a:t>
                </a:r>
                <a:r>
                  <a:rPr lang="en-US" dirty="0"/>
                  <a:t> has </a:t>
                </a:r>
                <a:r>
                  <a:rPr lang="en-US" i="1" dirty="0" err="1"/>
                  <a:t>E</a:t>
                </a:r>
                <a:r>
                  <a:rPr lang="en-US" i="1" baseline="-25000" dirty="0" err="1"/>
                  <a:t>i</a:t>
                </a:r>
                <a:r>
                  <a:rPr lang="en-US" dirty="0"/>
                  <a:t> = 94 edges compared to </a:t>
                </a:r>
                <a14:m>
                  <m:oMath xmlns:m="http://schemas.openxmlformats.org/officeDocument/2006/math">
                    <m:acc>
                      <m:accPr>
                        <m:chr m:val="̅"/>
                        <m:ctrlPr>
                          <a:rPr lang="en-US" i="1"/>
                        </m:ctrlPr>
                      </m:accPr>
                      <m:e>
                        <m:sSubSup>
                          <m:sSubSupPr>
                            <m:ctrlPr>
                              <a:rPr lang="en-US" i="1"/>
                            </m:ctrlPr>
                          </m:sSubSupPr>
                          <m:e>
                            <m:r>
                              <a:rPr lang="en-US" i="1"/>
                              <m:t>𝐸</m:t>
                            </m:r>
                          </m:e>
                          <m:sub>
                            <m:r>
                              <a:rPr lang="en-US" i="1"/>
                              <m:t>𝑖</m:t>
                            </m:r>
                          </m:sub>
                          <m:sup>
                            <m:r>
                              <a:rPr lang="en-US" i="1"/>
                              <m:t>′</m:t>
                            </m:r>
                          </m:sup>
                        </m:sSubSup>
                      </m:e>
                    </m:acc>
                    <m:r>
                      <a:rPr lang="en-US" i="1"/>
                      <m:t>=4.66</m:t>
                    </m:r>
                  </m:oMath>
                </a14:m>
                <a:r>
                  <a:rPr lang="en-US" dirty="0"/>
                  <a:t> for 1000 MS02 models (an example is shown at bottom), leading to a significantly enriched score of </a:t>
                </a:r>
                <a:r>
                  <a:rPr lang="en-US" i="1" dirty="0" err="1"/>
                  <a:t>z</a:t>
                </a:r>
                <a:r>
                  <a:rPr lang="en-US" i="1" baseline="-25000" dirty="0" err="1"/>
                  <a:t>i</a:t>
                </a:r>
                <a:r>
                  <a:rPr lang="en-US" dirty="0"/>
                  <a:t> = 42.851 for this term, which is missed by DAVID (</a:t>
                </a:r>
                <a:r>
                  <a:rPr lang="en-US" i="1" dirty="0"/>
                  <a:t>right</a:t>
                </a:r>
                <a:r>
                  <a:rPr lang="en-US" dirty="0"/>
                  <a:t> panel) or WebGestalt.</a:t>
                </a:r>
              </a:p>
            </p:txBody>
          </p:sp>
        </mc:Choice>
        <mc:Fallback>
          <p:sp>
            <p:nvSpPr>
              <p:cNvPr id="5" name="TextBox 4">
                <a:extLst>
                  <a:ext uri="{FF2B5EF4-FFF2-40B4-BE49-F238E27FC236}">
                    <a16:creationId xmlns:a16="http://schemas.microsoft.com/office/drawing/2014/main" id="{94A2336C-EC9E-DB41-BF0B-462ACAD1E3A4}"/>
                  </a:ext>
                </a:extLst>
              </p:cNvPr>
              <p:cNvSpPr txBox="1">
                <a:spLocks noRot="1" noChangeAspect="1" noMove="1" noResize="1" noEditPoints="1" noAdjustHandles="1" noChangeArrowheads="1" noChangeShapeType="1" noTextEdit="1"/>
              </p:cNvSpPr>
              <p:nvPr/>
            </p:nvSpPr>
            <p:spPr>
              <a:xfrm>
                <a:off x="187779" y="4582247"/>
                <a:ext cx="11751127" cy="2102755"/>
              </a:xfrm>
              <a:prstGeom prst="rect">
                <a:avLst/>
              </a:prstGeom>
              <a:blipFill>
                <a:blip r:embed="rId3"/>
                <a:stretch>
                  <a:fillRect l="-432" t="-1205" r="-324" b="-3614"/>
                </a:stretch>
              </a:blipFill>
            </p:spPr>
            <p:txBody>
              <a:bodyPr/>
              <a:lstStyle/>
              <a:p>
                <a:r>
                  <a:rPr lang="en-US">
                    <a:noFill/>
                  </a:rPr>
                  <a:t> </a:t>
                </a:r>
              </a:p>
            </p:txBody>
          </p:sp>
        </mc:Fallback>
      </mc:AlternateContent>
    </p:spTree>
    <p:extLst>
      <p:ext uri="{BB962C8B-B14F-4D97-AF65-F5344CB8AC3E}">
        <p14:creationId xmlns:p14="http://schemas.microsoft.com/office/powerpoint/2010/main" val="753475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CE1F920-7A48-FD41-BD5E-4A1951D6CFB6}"/>
              </a:ext>
            </a:extLst>
          </p:cNvPr>
          <p:cNvGraphicFramePr>
            <a:graphicFrameLocks noGrp="1"/>
          </p:cNvGraphicFramePr>
          <p:nvPr>
            <p:extLst>
              <p:ext uri="{D42A27DB-BD31-4B8C-83A1-F6EECF244321}">
                <p14:modId xmlns:p14="http://schemas.microsoft.com/office/powerpoint/2010/main" val="2736056559"/>
              </p:ext>
            </p:extLst>
          </p:nvPr>
        </p:nvGraphicFramePr>
        <p:xfrm>
          <a:off x="914400" y="783475"/>
          <a:ext cx="10341429" cy="2682240"/>
        </p:xfrm>
        <a:graphic>
          <a:graphicData uri="http://schemas.openxmlformats.org/drawingml/2006/table">
            <a:tbl>
              <a:tblPr firstRow="1" firstCol="1" bandRow="1">
                <a:tableStyleId>{5C22544A-7EE6-4342-B048-85BDC9FD1C3A}</a:tableStyleId>
              </a:tblPr>
              <a:tblGrid>
                <a:gridCol w="667230">
                  <a:extLst>
                    <a:ext uri="{9D8B030D-6E8A-4147-A177-3AD203B41FA5}">
                      <a16:colId xmlns:a16="http://schemas.microsoft.com/office/drawing/2014/main" val="3820643120"/>
                    </a:ext>
                  </a:extLst>
                </a:gridCol>
                <a:gridCol w="475770">
                  <a:extLst>
                    <a:ext uri="{9D8B030D-6E8A-4147-A177-3AD203B41FA5}">
                      <a16:colId xmlns:a16="http://schemas.microsoft.com/office/drawing/2014/main" val="1241920882"/>
                    </a:ext>
                  </a:extLst>
                </a:gridCol>
                <a:gridCol w="544285">
                  <a:extLst>
                    <a:ext uri="{9D8B030D-6E8A-4147-A177-3AD203B41FA5}">
                      <a16:colId xmlns:a16="http://schemas.microsoft.com/office/drawing/2014/main" val="685470889"/>
                    </a:ext>
                  </a:extLst>
                </a:gridCol>
                <a:gridCol w="555172">
                  <a:extLst>
                    <a:ext uri="{9D8B030D-6E8A-4147-A177-3AD203B41FA5}">
                      <a16:colId xmlns:a16="http://schemas.microsoft.com/office/drawing/2014/main" val="787631733"/>
                    </a:ext>
                  </a:extLst>
                </a:gridCol>
                <a:gridCol w="674914">
                  <a:extLst>
                    <a:ext uri="{9D8B030D-6E8A-4147-A177-3AD203B41FA5}">
                      <a16:colId xmlns:a16="http://schemas.microsoft.com/office/drawing/2014/main" val="3258858474"/>
                    </a:ext>
                  </a:extLst>
                </a:gridCol>
                <a:gridCol w="631372">
                  <a:extLst>
                    <a:ext uri="{9D8B030D-6E8A-4147-A177-3AD203B41FA5}">
                      <a16:colId xmlns:a16="http://schemas.microsoft.com/office/drawing/2014/main" val="405992004"/>
                    </a:ext>
                  </a:extLst>
                </a:gridCol>
                <a:gridCol w="631371">
                  <a:extLst>
                    <a:ext uri="{9D8B030D-6E8A-4147-A177-3AD203B41FA5}">
                      <a16:colId xmlns:a16="http://schemas.microsoft.com/office/drawing/2014/main" val="760364550"/>
                    </a:ext>
                  </a:extLst>
                </a:gridCol>
                <a:gridCol w="576943">
                  <a:extLst>
                    <a:ext uri="{9D8B030D-6E8A-4147-A177-3AD203B41FA5}">
                      <a16:colId xmlns:a16="http://schemas.microsoft.com/office/drawing/2014/main" val="3029869670"/>
                    </a:ext>
                  </a:extLst>
                </a:gridCol>
                <a:gridCol w="544286">
                  <a:extLst>
                    <a:ext uri="{9D8B030D-6E8A-4147-A177-3AD203B41FA5}">
                      <a16:colId xmlns:a16="http://schemas.microsoft.com/office/drawing/2014/main" val="3926097469"/>
                    </a:ext>
                  </a:extLst>
                </a:gridCol>
                <a:gridCol w="555171">
                  <a:extLst>
                    <a:ext uri="{9D8B030D-6E8A-4147-A177-3AD203B41FA5}">
                      <a16:colId xmlns:a16="http://schemas.microsoft.com/office/drawing/2014/main" val="2905778077"/>
                    </a:ext>
                  </a:extLst>
                </a:gridCol>
                <a:gridCol w="555171">
                  <a:extLst>
                    <a:ext uri="{9D8B030D-6E8A-4147-A177-3AD203B41FA5}">
                      <a16:colId xmlns:a16="http://schemas.microsoft.com/office/drawing/2014/main" val="4145593877"/>
                    </a:ext>
                  </a:extLst>
                </a:gridCol>
                <a:gridCol w="566058">
                  <a:extLst>
                    <a:ext uri="{9D8B030D-6E8A-4147-A177-3AD203B41FA5}">
                      <a16:colId xmlns:a16="http://schemas.microsoft.com/office/drawing/2014/main" val="539194959"/>
                    </a:ext>
                  </a:extLst>
                </a:gridCol>
                <a:gridCol w="555171">
                  <a:extLst>
                    <a:ext uri="{9D8B030D-6E8A-4147-A177-3AD203B41FA5}">
                      <a16:colId xmlns:a16="http://schemas.microsoft.com/office/drawing/2014/main" val="1636439275"/>
                    </a:ext>
                  </a:extLst>
                </a:gridCol>
                <a:gridCol w="587829">
                  <a:extLst>
                    <a:ext uri="{9D8B030D-6E8A-4147-A177-3AD203B41FA5}">
                      <a16:colId xmlns:a16="http://schemas.microsoft.com/office/drawing/2014/main" val="1730139223"/>
                    </a:ext>
                  </a:extLst>
                </a:gridCol>
                <a:gridCol w="740228">
                  <a:extLst>
                    <a:ext uri="{9D8B030D-6E8A-4147-A177-3AD203B41FA5}">
                      <a16:colId xmlns:a16="http://schemas.microsoft.com/office/drawing/2014/main" val="4246278806"/>
                    </a:ext>
                  </a:extLst>
                </a:gridCol>
                <a:gridCol w="740229">
                  <a:extLst>
                    <a:ext uri="{9D8B030D-6E8A-4147-A177-3AD203B41FA5}">
                      <a16:colId xmlns:a16="http://schemas.microsoft.com/office/drawing/2014/main" val="787833115"/>
                    </a:ext>
                  </a:extLst>
                </a:gridCol>
                <a:gridCol w="740229">
                  <a:extLst>
                    <a:ext uri="{9D8B030D-6E8A-4147-A177-3AD203B41FA5}">
                      <a16:colId xmlns:a16="http://schemas.microsoft.com/office/drawing/2014/main" val="2297709685"/>
                    </a:ext>
                  </a:extLst>
                </a:gridCol>
              </a:tblGrid>
              <a:tr h="121920">
                <a:tc>
                  <a:txBody>
                    <a:bodyPr/>
                    <a:lstStyle/>
                    <a:p>
                      <a:pPr marL="0" marR="0">
                        <a:spcBef>
                          <a:spcPts val="0"/>
                        </a:spcBef>
                        <a:spcAft>
                          <a:spcPts val="0"/>
                        </a:spcAft>
                      </a:pPr>
                      <a:r>
                        <a:rPr lang="en-US" sz="1600">
                          <a:effectLst/>
                        </a:rPr>
                        <a:t>Set</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V</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E</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Iso</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D</a:t>
                      </a:r>
                      <a:r>
                        <a:rPr lang="en-US" sz="1600" baseline="-25000">
                          <a:effectLst/>
                        </a:rPr>
                        <a:t>max</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CC</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Clust</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Cliq</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R</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B</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Y</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BP</a:t>
                      </a:r>
                      <a:r>
                        <a:rPr lang="en-US" sz="1600" baseline="300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CC</a:t>
                      </a:r>
                      <a:r>
                        <a:rPr lang="en-US" sz="1600" baseline="300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MF</a:t>
                      </a:r>
                      <a:r>
                        <a:rPr lang="en-US" sz="1600" baseline="300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BP</a:t>
                      </a:r>
                      <a:r>
                        <a:rPr lang="en-US" sz="1600" baseline="-25000">
                          <a:effectLst/>
                        </a:rPr>
                        <a:t>max</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CC</a:t>
                      </a:r>
                      <a:r>
                        <a:rPr lang="en-US" sz="1600" baseline="-25000">
                          <a:effectLst/>
                        </a:rPr>
                        <a:t>max</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dirty="0" err="1">
                          <a:effectLst/>
                        </a:rPr>
                        <a:t>MF</a:t>
                      </a:r>
                      <a:r>
                        <a:rPr lang="en-US" sz="1600" baseline="-25000" dirty="0" err="1">
                          <a:effectLst/>
                        </a:rPr>
                        <a:t>max</a:t>
                      </a:r>
                      <a:endParaRPr lang="en-US" sz="16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4105742484"/>
                  </a:ext>
                </a:extLst>
              </a:tr>
              <a:tr h="121920">
                <a:tc>
                  <a:txBody>
                    <a:bodyPr/>
                    <a:lstStyle/>
                    <a:p>
                      <a:pPr marL="0" marR="0">
                        <a:spcBef>
                          <a:spcPts val="0"/>
                        </a:spcBef>
                        <a:spcAft>
                          <a:spcPts val="0"/>
                        </a:spcAft>
                      </a:pPr>
                      <a:r>
                        <a:rPr lang="en-US" sz="1600">
                          <a:effectLst/>
                        </a:rPr>
                        <a:t>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200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445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159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0.123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171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37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18.434</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26.675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18.010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494817140"/>
                  </a:ext>
                </a:extLst>
              </a:tr>
              <a:tr h="121920">
                <a:tc>
                  <a:txBody>
                    <a:bodyPr/>
                    <a:lstStyle/>
                    <a:p>
                      <a:pPr marL="0" marR="0">
                        <a:spcBef>
                          <a:spcPts val="0"/>
                        </a:spcBef>
                        <a:spcAft>
                          <a:spcPts val="0"/>
                        </a:spcAft>
                      </a:pPr>
                      <a:r>
                        <a:rPr lang="en-US" sz="1600">
                          <a:effectLst/>
                        </a:rPr>
                        <a:t>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200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616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0.398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166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103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63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23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55.890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50.323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46.862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717095539"/>
                  </a:ext>
                </a:extLst>
              </a:tr>
              <a:tr h="121920">
                <a:tc>
                  <a:txBody>
                    <a:bodyPr/>
                    <a:lstStyle/>
                    <a:p>
                      <a:pPr marL="0" marR="0">
                        <a:spcBef>
                          <a:spcPts val="0"/>
                        </a:spcBef>
                        <a:spcAft>
                          <a:spcPts val="0"/>
                        </a:spcAft>
                      </a:pPr>
                      <a:r>
                        <a:rPr lang="en-US" sz="1600">
                          <a:effectLst/>
                        </a:rPr>
                        <a:t>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101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55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52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0.132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39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13.983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9.221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13.150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893950071"/>
                  </a:ext>
                </a:extLst>
              </a:tr>
              <a:tr h="121920">
                <a:tc>
                  <a:txBody>
                    <a:bodyPr/>
                    <a:lstStyle/>
                    <a:p>
                      <a:pPr marL="0" marR="0">
                        <a:spcBef>
                          <a:spcPts val="0"/>
                        </a:spcBef>
                        <a:spcAft>
                          <a:spcPts val="0"/>
                        </a:spcAft>
                      </a:pPr>
                      <a:r>
                        <a:rPr lang="en-US" sz="1600">
                          <a:effectLst/>
                        </a:rPr>
                        <a:t>4</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36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0.224</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361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4</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32.793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23.620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24.619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035676801"/>
                  </a:ext>
                </a:extLst>
              </a:tr>
              <a:tr h="121920">
                <a:tc>
                  <a:txBody>
                    <a:bodyPr/>
                    <a:lstStyle/>
                    <a:p>
                      <a:pPr marL="0" marR="0">
                        <a:spcBef>
                          <a:spcPts val="0"/>
                        </a:spcBef>
                        <a:spcAft>
                          <a:spcPts val="0"/>
                        </a:spcAft>
                      </a:pPr>
                      <a:r>
                        <a:rPr lang="en-US" sz="1600">
                          <a:effectLst/>
                        </a:rPr>
                        <a:t>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200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570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32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0.299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150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121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190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36.113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40.408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38.653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193021329"/>
                  </a:ext>
                </a:extLst>
              </a:tr>
              <a:tr h="121920">
                <a:tc>
                  <a:txBody>
                    <a:bodyPr/>
                    <a:lstStyle/>
                    <a:p>
                      <a:pPr marL="0" marR="0">
                        <a:spcBef>
                          <a:spcPts val="0"/>
                        </a:spcBef>
                        <a:spcAft>
                          <a:spcPts val="0"/>
                        </a:spcAft>
                      </a:pPr>
                      <a:r>
                        <a:rPr lang="en-US" sz="1600">
                          <a:effectLst/>
                        </a:rPr>
                        <a:t>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44</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0.111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72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14.174</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16.512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23.880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938253083"/>
                  </a:ext>
                </a:extLst>
              </a:tr>
              <a:tr h="121920">
                <a:tc>
                  <a:txBody>
                    <a:bodyPr/>
                    <a:lstStyle/>
                    <a:p>
                      <a:pPr marL="0" marR="0">
                        <a:spcBef>
                          <a:spcPts val="0"/>
                        </a:spcBef>
                        <a:spcAft>
                          <a:spcPts val="0"/>
                        </a:spcAft>
                      </a:pPr>
                      <a:r>
                        <a:rPr lang="en-US" sz="1600">
                          <a:effectLst/>
                        </a:rPr>
                        <a:t>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161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467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0.215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138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98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56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14</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27.164</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19.898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28.141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806660737"/>
                  </a:ext>
                </a:extLst>
              </a:tr>
              <a:tr h="121920">
                <a:tc>
                  <a:txBody>
                    <a:bodyPr/>
                    <a:lstStyle/>
                    <a:p>
                      <a:pPr marL="0" marR="0">
                        <a:spcBef>
                          <a:spcPts val="0"/>
                        </a:spcBef>
                        <a:spcAft>
                          <a:spcPts val="0"/>
                        </a:spcAft>
                      </a:pPr>
                      <a:r>
                        <a:rPr lang="en-US" sz="1600">
                          <a:effectLst/>
                        </a:rPr>
                        <a:t>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112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89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53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0.434</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53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40.115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43.054</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52.303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632303125"/>
                  </a:ext>
                </a:extLst>
              </a:tr>
              <a:tr h="121920">
                <a:tc>
                  <a:txBody>
                    <a:bodyPr/>
                    <a:lstStyle/>
                    <a:p>
                      <a:pPr marL="0" marR="0">
                        <a:spcBef>
                          <a:spcPts val="0"/>
                        </a:spcBef>
                        <a:spcAft>
                          <a:spcPts val="0"/>
                        </a:spcAft>
                      </a:pPr>
                      <a:r>
                        <a:rPr lang="en-US" sz="1600">
                          <a:effectLst/>
                        </a:rPr>
                        <a:t>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74</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42</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0.379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150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11.587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11.525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10.507</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200744935"/>
                  </a:ext>
                </a:extLst>
              </a:tr>
              <a:tr h="121920">
                <a:tc>
                  <a:txBody>
                    <a:bodyPr/>
                    <a:lstStyle/>
                    <a:p>
                      <a:pPr marL="0" marR="0">
                        <a:spcBef>
                          <a:spcPts val="0"/>
                        </a:spcBef>
                        <a:spcAft>
                          <a:spcPts val="0"/>
                        </a:spcAft>
                      </a:pPr>
                      <a:r>
                        <a:rPr lang="en-US" sz="1600">
                          <a:effectLst/>
                        </a:rPr>
                        <a:t>10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138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260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36</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28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0.203</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98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41</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18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9</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5</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47.730</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a:effectLst/>
                        </a:rPr>
                        <a:t>45.398</a:t>
                      </a:r>
                      <a:endParaRPr lang="en-US" sz="16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tc>
                  <a:txBody>
                    <a:bodyPr/>
                    <a:lstStyle/>
                    <a:p>
                      <a:pPr marL="0" marR="0">
                        <a:spcBef>
                          <a:spcPts val="0"/>
                        </a:spcBef>
                        <a:spcAft>
                          <a:spcPts val="0"/>
                        </a:spcAft>
                      </a:pPr>
                      <a:r>
                        <a:rPr lang="en-US" sz="1600" dirty="0">
                          <a:effectLst/>
                        </a:rPr>
                        <a:t>53.650</a:t>
                      </a:r>
                      <a:endParaRPr lang="en-US" sz="16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1577525293"/>
                  </a:ext>
                </a:extLst>
              </a:tr>
            </a:tbl>
          </a:graphicData>
        </a:graphic>
      </p:graphicFrame>
      <p:sp>
        <p:nvSpPr>
          <p:cNvPr id="5" name="TextBox 4">
            <a:extLst>
              <a:ext uri="{FF2B5EF4-FFF2-40B4-BE49-F238E27FC236}">
                <a16:creationId xmlns:a16="http://schemas.microsoft.com/office/drawing/2014/main" id="{E35FA517-D518-DC43-BB8F-AD5F9F66083A}"/>
              </a:ext>
            </a:extLst>
          </p:cNvPr>
          <p:cNvSpPr txBox="1"/>
          <p:nvPr/>
        </p:nvSpPr>
        <p:spPr>
          <a:xfrm>
            <a:off x="827315" y="326572"/>
            <a:ext cx="8708571" cy="369332"/>
          </a:xfrm>
          <a:prstGeom prst="rect">
            <a:avLst/>
          </a:prstGeom>
          <a:noFill/>
        </p:spPr>
        <p:txBody>
          <a:bodyPr wrap="square" rtlCol="0">
            <a:spAutoFit/>
          </a:bodyPr>
          <a:lstStyle/>
          <a:p>
            <a:r>
              <a:rPr lang="en-US" dirty="0"/>
              <a:t>Table 1. Summary of the 50 hallmark protein sets from MSigDB </a:t>
            </a:r>
            <a:r>
              <a:rPr lang="en-US" i="1" dirty="0"/>
              <a:t>(only 10 are listed)</a:t>
            </a:r>
          </a:p>
        </p:txBody>
      </p:sp>
      <p:sp>
        <p:nvSpPr>
          <p:cNvPr id="6" name="TextBox 5">
            <a:extLst>
              <a:ext uri="{FF2B5EF4-FFF2-40B4-BE49-F238E27FC236}">
                <a16:creationId xmlns:a16="http://schemas.microsoft.com/office/drawing/2014/main" id="{F29F5B5B-71B4-4745-98C4-9F6CB2286989}"/>
              </a:ext>
            </a:extLst>
          </p:cNvPr>
          <p:cNvSpPr txBox="1"/>
          <p:nvPr/>
        </p:nvSpPr>
        <p:spPr>
          <a:xfrm>
            <a:off x="914400" y="3686264"/>
            <a:ext cx="9982199" cy="1200329"/>
          </a:xfrm>
          <a:prstGeom prst="rect">
            <a:avLst/>
          </a:prstGeom>
          <a:noFill/>
        </p:spPr>
        <p:txBody>
          <a:bodyPr wrap="square" rtlCol="0">
            <a:spAutoFit/>
          </a:bodyPr>
          <a:lstStyle/>
          <a:p>
            <a:r>
              <a:rPr lang="en-US" dirty="0"/>
              <a:t>List of protein sets: 1. HALLMARK_ADIPOGENESIS, 2. HALLMARK_ALLOGRAFT_REJECTION, 3. HALLMARK_ANDROGEN_RESPONSE, 4. HALLMARK_ANGIOGENESIS, 5. HALLMARK_APICAL_JUNCTION, 6. HALLMARK_APICAL_SURFACE, 7. HALLMARK_APOPTOSIS, 8. HALLMARK_BILE_ACID_METABOLISM, 9. HALLMARK_CHOLESTEROL_HOMEOSTASIS, 10. HALLMARK_COAGULATION, …</a:t>
            </a:r>
          </a:p>
        </p:txBody>
      </p:sp>
      <p:sp>
        <p:nvSpPr>
          <p:cNvPr id="7" name="TextBox 6">
            <a:extLst>
              <a:ext uri="{FF2B5EF4-FFF2-40B4-BE49-F238E27FC236}">
                <a16:creationId xmlns:a16="http://schemas.microsoft.com/office/drawing/2014/main" id="{A6BF2F07-96BE-5941-A2B2-859E828E37A8}"/>
              </a:ext>
            </a:extLst>
          </p:cNvPr>
          <p:cNvSpPr txBox="1"/>
          <p:nvPr/>
        </p:nvSpPr>
        <p:spPr>
          <a:xfrm>
            <a:off x="364671" y="5226886"/>
            <a:ext cx="11440885" cy="1477328"/>
          </a:xfrm>
          <a:prstGeom prst="rect">
            <a:avLst/>
          </a:prstGeom>
          <a:noFill/>
        </p:spPr>
        <p:txBody>
          <a:bodyPr wrap="square" rtlCol="0">
            <a:spAutoFit/>
          </a:bodyPr>
          <a:lstStyle/>
          <a:p>
            <a:pPr algn="just"/>
            <a:r>
              <a:rPr lang="en-US" dirty="0"/>
              <a:t>Set: protein sets 1-50; V: vertex number; E: edge number; </a:t>
            </a:r>
            <a:r>
              <a:rPr lang="en-US" dirty="0" err="1"/>
              <a:t>Iso</a:t>
            </a:r>
            <a:r>
              <a:rPr lang="en-US" dirty="0"/>
              <a:t>: number of isolated proteins; </a:t>
            </a:r>
            <a:r>
              <a:rPr lang="en-US" dirty="0" err="1"/>
              <a:t>D</a:t>
            </a:r>
            <a:r>
              <a:rPr lang="en-US" baseline="-25000" dirty="0" err="1"/>
              <a:t>max</a:t>
            </a:r>
            <a:r>
              <a:rPr lang="en-US" dirty="0"/>
              <a:t>: maximal vertex degree; </a:t>
            </a:r>
            <a:r>
              <a:rPr lang="en-US" dirty="0" err="1"/>
              <a:t>ClustC</a:t>
            </a:r>
            <a:r>
              <a:rPr lang="en-US" dirty="0"/>
              <a:t>: cluster coefficient (global); </a:t>
            </a:r>
            <a:r>
              <a:rPr lang="en-US" dirty="0" err="1"/>
              <a:t>Clust</a:t>
            </a:r>
            <a:r>
              <a:rPr lang="en-US" dirty="0"/>
              <a:t>: maximal cluster size; </a:t>
            </a:r>
            <a:r>
              <a:rPr lang="en-US" dirty="0" err="1"/>
              <a:t>Cliq</a:t>
            </a:r>
            <a:r>
              <a:rPr lang="en-US" dirty="0"/>
              <a:t>: maximal clique degree; R: number of R-proteins (type-1, Red); B: number of B-proteins (type-2, Blue); Y: number of Y-proteins (type-3, Yellow); BP</a:t>
            </a:r>
            <a:r>
              <a:rPr lang="en-US" baseline="30000" dirty="0"/>
              <a:t>10</a:t>
            </a:r>
            <a:r>
              <a:rPr lang="en-US" dirty="0"/>
              <a:t>: number of top-10 BP terms that overlap with DAVID; CC</a:t>
            </a:r>
            <a:r>
              <a:rPr lang="en-US" baseline="30000" dirty="0"/>
              <a:t>10</a:t>
            </a:r>
            <a:r>
              <a:rPr lang="en-US" dirty="0"/>
              <a:t>: number of too-10 CC terms that overlap with DAVID; MF</a:t>
            </a:r>
            <a:r>
              <a:rPr lang="en-US" baseline="30000" dirty="0"/>
              <a:t>10</a:t>
            </a:r>
            <a:r>
              <a:rPr lang="en-US" dirty="0"/>
              <a:t>: number of top-10 MF terms that overlap with DAVID; </a:t>
            </a:r>
            <a:r>
              <a:rPr lang="en-US" dirty="0" err="1"/>
              <a:t>BP</a:t>
            </a:r>
            <a:r>
              <a:rPr lang="en-US" baseline="-25000" dirty="0" err="1"/>
              <a:t>max</a:t>
            </a:r>
            <a:r>
              <a:rPr lang="en-US" dirty="0"/>
              <a:t>: </a:t>
            </a:r>
            <a:r>
              <a:rPr lang="en-US" dirty="0" err="1"/>
              <a:t>z</a:t>
            </a:r>
            <a:r>
              <a:rPr lang="en-US" baseline="-25000" dirty="0" err="1"/>
              <a:t>max</a:t>
            </a:r>
            <a:r>
              <a:rPr lang="en-US" dirty="0"/>
              <a:t> for BP terms; </a:t>
            </a:r>
            <a:r>
              <a:rPr lang="en-US" dirty="0" err="1"/>
              <a:t>CC</a:t>
            </a:r>
            <a:r>
              <a:rPr lang="en-US" baseline="-25000" dirty="0" err="1"/>
              <a:t>max</a:t>
            </a:r>
            <a:r>
              <a:rPr lang="en-US" dirty="0"/>
              <a:t>: </a:t>
            </a:r>
            <a:r>
              <a:rPr lang="en-US" dirty="0" err="1"/>
              <a:t>z</a:t>
            </a:r>
            <a:r>
              <a:rPr lang="en-US" baseline="-25000" dirty="0" err="1"/>
              <a:t>max</a:t>
            </a:r>
            <a:r>
              <a:rPr lang="en-US" dirty="0"/>
              <a:t> for CC terms; </a:t>
            </a:r>
            <a:r>
              <a:rPr lang="en-US" dirty="0" err="1"/>
              <a:t>MF</a:t>
            </a:r>
            <a:r>
              <a:rPr lang="en-US" baseline="-25000" dirty="0" err="1"/>
              <a:t>max</a:t>
            </a:r>
            <a:r>
              <a:rPr lang="en-US" dirty="0"/>
              <a:t>: </a:t>
            </a:r>
            <a:r>
              <a:rPr lang="en-US" dirty="0" err="1"/>
              <a:t>z</a:t>
            </a:r>
            <a:r>
              <a:rPr lang="en-US" baseline="-25000" dirty="0" err="1"/>
              <a:t>max</a:t>
            </a:r>
            <a:r>
              <a:rPr lang="en-US" dirty="0"/>
              <a:t> for MF terms.</a:t>
            </a:r>
          </a:p>
        </p:txBody>
      </p:sp>
    </p:spTree>
    <p:extLst>
      <p:ext uri="{BB962C8B-B14F-4D97-AF65-F5344CB8AC3E}">
        <p14:creationId xmlns:p14="http://schemas.microsoft.com/office/powerpoint/2010/main" val="5570612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44590B-7E36-3144-9FD1-88C0E2EC6831}"/>
              </a:ext>
            </a:extLst>
          </p:cNvPr>
          <p:cNvPicPr>
            <a:picLocks noChangeAspect="1"/>
          </p:cNvPicPr>
          <p:nvPr/>
        </p:nvPicPr>
        <p:blipFill>
          <a:blip r:embed="rId2"/>
          <a:stretch>
            <a:fillRect/>
          </a:stretch>
        </p:blipFill>
        <p:spPr>
          <a:xfrm>
            <a:off x="1663700" y="753836"/>
            <a:ext cx="8407400" cy="3695700"/>
          </a:xfrm>
          <a:prstGeom prst="rect">
            <a:avLst/>
          </a:prstGeom>
        </p:spPr>
      </p:pic>
      <p:sp>
        <p:nvSpPr>
          <p:cNvPr id="5" name="TextBox 4">
            <a:extLst>
              <a:ext uri="{FF2B5EF4-FFF2-40B4-BE49-F238E27FC236}">
                <a16:creationId xmlns:a16="http://schemas.microsoft.com/office/drawing/2014/main" id="{8BDB0CBC-B1CA-4A47-970E-698EE5314CB5}"/>
              </a:ext>
            </a:extLst>
          </p:cNvPr>
          <p:cNvSpPr txBox="1"/>
          <p:nvPr/>
        </p:nvSpPr>
        <p:spPr>
          <a:xfrm>
            <a:off x="468086" y="4985657"/>
            <a:ext cx="11419114" cy="1477328"/>
          </a:xfrm>
          <a:prstGeom prst="rect">
            <a:avLst/>
          </a:prstGeom>
          <a:noFill/>
        </p:spPr>
        <p:txBody>
          <a:bodyPr wrap="square" rtlCol="0">
            <a:spAutoFit/>
          </a:bodyPr>
          <a:lstStyle/>
          <a:p>
            <a:r>
              <a:rPr lang="en-US" b="1" dirty="0"/>
              <a:t>Figure 2. </a:t>
            </a:r>
            <a:r>
              <a:rPr lang="en-US" dirty="0"/>
              <a:t>Protein set 20 (A-C) and set 28 (D-H). (</a:t>
            </a:r>
            <a:r>
              <a:rPr lang="en-US" b="1" dirty="0"/>
              <a:t>A</a:t>
            </a:r>
            <a:r>
              <a:rPr lang="en-US" dirty="0"/>
              <a:t>) Protein set 20 constitutes a loosely </a:t>
            </a:r>
            <a:r>
              <a:rPr lang="en-US" dirty="0" err="1"/>
              <a:t>connexted</a:t>
            </a:r>
            <a:r>
              <a:rPr lang="en-US" dirty="0"/>
              <a:t> subnetwork. (</a:t>
            </a:r>
            <a:r>
              <a:rPr lang="en-US" b="1" dirty="0"/>
              <a:t>B</a:t>
            </a:r>
            <a:r>
              <a:rPr lang="en-US" dirty="0"/>
              <a:t>) Top 10 enriched results from the maximal cluster of the subnetwork (</a:t>
            </a:r>
            <a:r>
              <a:rPr lang="en-US" i="1" dirty="0"/>
              <a:t>C3</a:t>
            </a:r>
            <a:r>
              <a:rPr lang="en-US" dirty="0"/>
              <a:t>, 13 proteins, 16 edges) is highly consistent with that from the full set (</a:t>
            </a:r>
            <a:r>
              <a:rPr lang="en-US" i="1" dirty="0"/>
              <a:t>left</a:t>
            </a:r>
            <a:r>
              <a:rPr lang="en-US" dirty="0"/>
              <a:t>, 36 proteins, 21 edges). (</a:t>
            </a:r>
            <a:r>
              <a:rPr lang="en-US" b="1" dirty="0"/>
              <a:t>C</a:t>
            </a:r>
            <a:r>
              <a:rPr lang="en-US" dirty="0"/>
              <a:t>) The functional neighbor subnetwork associated with top enriched BP term </a:t>
            </a:r>
            <a:r>
              <a:rPr lang="en-US" i="1" dirty="0"/>
              <a:t>f</a:t>
            </a:r>
            <a:r>
              <a:rPr lang="en-US" i="1" baseline="-25000" dirty="0"/>
              <a:t>i</a:t>
            </a:r>
            <a:r>
              <a:rPr lang="en-US" dirty="0"/>
              <a:t> = GO:1902287 (“</a:t>
            </a:r>
            <a:r>
              <a:rPr lang="en-US" dirty="0" err="1"/>
              <a:t>semaphorin</a:t>
            </a:r>
            <a:r>
              <a:rPr lang="en-US" dirty="0"/>
              <a:t>-plexin signaling pathway involved in axon guidance”) for the full set (top) and c3-only (bottom). The yellow node is </a:t>
            </a:r>
            <a:r>
              <a:rPr lang="en-US" i="1" dirty="0"/>
              <a:t>NRP1</a:t>
            </a:r>
            <a:r>
              <a:rPr lang="en-US" dirty="0"/>
              <a:t> that carries the BP term and is included in c3 of set 20. </a:t>
            </a:r>
          </a:p>
        </p:txBody>
      </p:sp>
    </p:spTree>
    <p:extLst>
      <p:ext uri="{BB962C8B-B14F-4D97-AF65-F5344CB8AC3E}">
        <p14:creationId xmlns:p14="http://schemas.microsoft.com/office/powerpoint/2010/main" val="29564935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68A2B3-9D8B-6349-AD68-138D7DB2274B}"/>
              </a:ext>
            </a:extLst>
          </p:cNvPr>
          <p:cNvSpPr txBox="1"/>
          <p:nvPr/>
        </p:nvSpPr>
        <p:spPr>
          <a:xfrm>
            <a:off x="413657" y="5007428"/>
            <a:ext cx="11408229" cy="1477328"/>
          </a:xfrm>
          <a:prstGeom prst="rect">
            <a:avLst/>
          </a:prstGeom>
          <a:noFill/>
        </p:spPr>
        <p:txBody>
          <a:bodyPr wrap="square" rtlCol="0">
            <a:spAutoFit/>
          </a:bodyPr>
          <a:lstStyle/>
          <a:p>
            <a:r>
              <a:rPr lang="en-US" b="1" dirty="0"/>
              <a:t>Figure 2</a:t>
            </a:r>
            <a:r>
              <a:rPr lang="en-US" dirty="0"/>
              <a:t> (continued) (</a:t>
            </a:r>
            <a:r>
              <a:rPr lang="en-US" b="1" dirty="0"/>
              <a:t>D</a:t>
            </a:r>
            <a:r>
              <a:rPr lang="en-US" dirty="0"/>
              <a:t>). Protein set 28 constitutes a largely </a:t>
            </a:r>
            <a:r>
              <a:rPr lang="en-US" dirty="0" err="1"/>
              <a:t>imcomplete</a:t>
            </a:r>
            <a:r>
              <a:rPr lang="en-US" dirty="0"/>
              <a:t> subnetwork with 126 isolated nodes. The largest clique (clique1) with a degree of 9 was highlighted in a red circle. A smaller clique (clique2) with a degree of 4 was </a:t>
            </a:r>
            <a:r>
              <a:rPr lang="en-US" dirty="0" err="1"/>
              <a:t>highlighed</a:t>
            </a:r>
            <a:r>
              <a:rPr lang="en-US" dirty="0"/>
              <a:t> in a blue circle. (</a:t>
            </a:r>
            <a:r>
              <a:rPr lang="en-US" b="1" dirty="0"/>
              <a:t>E</a:t>
            </a:r>
            <a:r>
              <a:rPr lang="en-US" dirty="0"/>
              <a:t>) Top 10 enriched results from the full set (</a:t>
            </a:r>
            <a:r>
              <a:rPr lang="en-US" i="1" dirty="0"/>
              <a:t>left</a:t>
            </a:r>
            <a:r>
              <a:rPr lang="en-US" dirty="0"/>
              <a:t>, 200 proteins) and the clique (</a:t>
            </a:r>
            <a:r>
              <a:rPr lang="en-US" i="1" dirty="0"/>
              <a:t>right</a:t>
            </a:r>
            <a:r>
              <a:rPr lang="en-US" dirty="0"/>
              <a:t>, 9 proteins). (</a:t>
            </a:r>
            <a:r>
              <a:rPr lang="en-US" b="1" dirty="0"/>
              <a:t>F</a:t>
            </a:r>
            <a:r>
              <a:rPr lang="en-US" dirty="0"/>
              <a:t>) The functional neighbor subnetwork associated with the BP term GO:0007218 (“neuropeptide signaling pathway”) for the full set (top) and the clique 1-only (bottom). </a:t>
            </a:r>
          </a:p>
        </p:txBody>
      </p:sp>
      <p:pic>
        <p:nvPicPr>
          <p:cNvPr id="5" name="Picture 4">
            <a:extLst>
              <a:ext uri="{FF2B5EF4-FFF2-40B4-BE49-F238E27FC236}">
                <a16:creationId xmlns:a16="http://schemas.microsoft.com/office/drawing/2014/main" id="{1965D123-2EA9-604B-A660-35E557CF6D86}"/>
              </a:ext>
            </a:extLst>
          </p:cNvPr>
          <p:cNvPicPr>
            <a:picLocks noChangeAspect="1"/>
          </p:cNvPicPr>
          <p:nvPr/>
        </p:nvPicPr>
        <p:blipFill>
          <a:blip r:embed="rId2"/>
          <a:stretch>
            <a:fillRect/>
          </a:stretch>
        </p:blipFill>
        <p:spPr>
          <a:xfrm>
            <a:off x="1664607" y="712107"/>
            <a:ext cx="8318500" cy="3670300"/>
          </a:xfrm>
          <a:prstGeom prst="rect">
            <a:avLst/>
          </a:prstGeom>
        </p:spPr>
      </p:pic>
    </p:spTree>
    <p:extLst>
      <p:ext uri="{BB962C8B-B14F-4D97-AF65-F5344CB8AC3E}">
        <p14:creationId xmlns:p14="http://schemas.microsoft.com/office/powerpoint/2010/main" val="188233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714B0C5-E53F-154F-A9B0-C69A71381DC7}"/>
              </a:ext>
            </a:extLst>
          </p:cNvPr>
          <p:cNvSpPr txBox="1"/>
          <p:nvPr/>
        </p:nvSpPr>
        <p:spPr>
          <a:xfrm>
            <a:off x="402771" y="4691743"/>
            <a:ext cx="11408229" cy="923330"/>
          </a:xfrm>
          <a:prstGeom prst="rect">
            <a:avLst/>
          </a:prstGeom>
          <a:noFill/>
        </p:spPr>
        <p:txBody>
          <a:bodyPr wrap="square" rtlCol="0">
            <a:spAutoFit/>
          </a:bodyPr>
          <a:lstStyle/>
          <a:p>
            <a:r>
              <a:rPr lang="en-US" b="1" dirty="0"/>
              <a:t>Figure 2</a:t>
            </a:r>
            <a:r>
              <a:rPr lang="en-US" dirty="0"/>
              <a:t> (continued) (</a:t>
            </a:r>
            <a:r>
              <a:rPr lang="en-US" b="1" dirty="0"/>
              <a:t>G</a:t>
            </a:r>
            <a:r>
              <a:rPr lang="en-US" dirty="0"/>
              <a:t>) The </a:t>
            </a:r>
            <a:r>
              <a:rPr lang="en-US" dirty="0" err="1"/>
              <a:t>largiest</a:t>
            </a:r>
            <a:r>
              <a:rPr lang="en-US" dirty="0"/>
              <a:t> clique of set 28. (</a:t>
            </a:r>
            <a:r>
              <a:rPr lang="en-US" b="1" dirty="0"/>
              <a:t>H</a:t>
            </a:r>
            <a:r>
              <a:rPr lang="en-US" dirty="0"/>
              <a:t>) Venn diagrams of the enriched BP terms using NetBAS (red), DAVID (blue) and WebGestAlt (yellow) for </a:t>
            </a:r>
            <a:r>
              <a:rPr lang="en-US" i="1" dirty="0"/>
              <a:t>left</a:t>
            </a:r>
            <a:r>
              <a:rPr lang="en-US" dirty="0"/>
              <a:t>: all 200 proteins, </a:t>
            </a:r>
            <a:r>
              <a:rPr lang="en-US" i="1" dirty="0"/>
              <a:t>middle</a:t>
            </a:r>
            <a:r>
              <a:rPr lang="en-US" dirty="0"/>
              <a:t>: the 9 proteins from the clique 1, and </a:t>
            </a:r>
            <a:r>
              <a:rPr lang="en-US" i="1" dirty="0"/>
              <a:t>right</a:t>
            </a:r>
            <a:r>
              <a:rPr lang="en-US" dirty="0"/>
              <a:t>: the other 191 proteins except clique 1. </a:t>
            </a:r>
          </a:p>
        </p:txBody>
      </p:sp>
      <p:pic>
        <p:nvPicPr>
          <p:cNvPr id="5" name="Picture 4">
            <a:extLst>
              <a:ext uri="{FF2B5EF4-FFF2-40B4-BE49-F238E27FC236}">
                <a16:creationId xmlns:a16="http://schemas.microsoft.com/office/drawing/2014/main" id="{FE573CD7-2C61-1040-9A5B-6F293F9246B2}"/>
              </a:ext>
            </a:extLst>
          </p:cNvPr>
          <p:cNvPicPr>
            <a:picLocks noChangeAspect="1"/>
          </p:cNvPicPr>
          <p:nvPr/>
        </p:nvPicPr>
        <p:blipFill>
          <a:blip r:embed="rId2"/>
          <a:stretch>
            <a:fillRect/>
          </a:stretch>
        </p:blipFill>
        <p:spPr>
          <a:xfrm>
            <a:off x="1387928" y="2052864"/>
            <a:ext cx="8610600" cy="2425700"/>
          </a:xfrm>
          <a:prstGeom prst="rect">
            <a:avLst/>
          </a:prstGeom>
        </p:spPr>
      </p:pic>
    </p:spTree>
    <p:extLst>
      <p:ext uri="{BB962C8B-B14F-4D97-AF65-F5344CB8AC3E}">
        <p14:creationId xmlns:p14="http://schemas.microsoft.com/office/powerpoint/2010/main" val="557826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C15C686-9F1D-3B43-B9B1-4AA819FB4574}"/>
              </a:ext>
            </a:extLst>
          </p:cNvPr>
          <p:cNvSpPr txBox="1"/>
          <p:nvPr/>
        </p:nvSpPr>
        <p:spPr>
          <a:xfrm>
            <a:off x="642257" y="5243565"/>
            <a:ext cx="11244942" cy="1477328"/>
          </a:xfrm>
          <a:prstGeom prst="rect">
            <a:avLst/>
          </a:prstGeom>
          <a:noFill/>
        </p:spPr>
        <p:txBody>
          <a:bodyPr wrap="square" rtlCol="0">
            <a:spAutoFit/>
          </a:bodyPr>
          <a:lstStyle/>
          <a:p>
            <a:r>
              <a:rPr lang="en-US" b="1" dirty="0"/>
              <a:t>Figure 3</a:t>
            </a:r>
            <a:r>
              <a:rPr lang="en-US" dirty="0"/>
              <a:t>. K-means clustering of the protein distributions in the functional neighbor subnetworks of </a:t>
            </a:r>
            <a:r>
              <a:rPr lang="en-US" i="1" dirty="0"/>
              <a:t>S</a:t>
            </a:r>
            <a:r>
              <a:rPr lang="en-US" i="1" baseline="-25000" dirty="0"/>
              <a:t>BP1</a:t>
            </a:r>
            <a:r>
              <a:rPr lang="en-US" dirty="0"/>
              <a:t> resulted in three groups from the 50 hallmark protein sets. (</a:t>
            </a:r>
            <a:r>
              <a:rPr lang="en-US" b="1" dirty="0"/>
              <a:t>A</a:t>
            </a:r>
            <a:r>
              <a:rPr lang="en-US" dirty="0"/>
              <a:t>) Cluster I includes 26 sets in which </a:t>
            </a:r>
            <a:r>
              <a:rPr lang="en-US" i="1" dirty="0"/>
              <a:t>S</a:t>
            </a:r>
            <a:r>
              <a:rPr lang="en-US" i="1" baseline="-25000" dirty="0"/>
              <a:t>BP1</a:t>
            </a:r>
            <a:r>
              <a:rPr lang="en-US" dirty="0"/>
              <a:t> is dominated by type-2 proteins (blue) that are significantly more than type 1 (red) or type 3 (yellow) proteins. Two examples of </a:t>
            </a:r>
            <a:r>
              <a:rPr lang="en-US" i="1" dirty="0"/>
              <a:t>S</a:t>
            </a:r>
            <a:r>
              <a:rPr lang="en-US" i="1" baseline="-25000" dirty="0"/>
              <a:t>BP1</a:t>
            </a:r>
            <a:r>
              <a:rPr lang="en-US" dirty="0"/>
              <a:t> from set 4 and set40 are shown. Set 4 has four Y-type proteins with degrees k(</a:t>
            </a:r>
            <a:r>
              <a:rPr lang="en-US" i="1" dirty="0"/>
              <a:t>APP</a:t>
            </a:r>
            <a:r>
              <a:rPr lang="en-US" dirty="0"/>
              <a:t>)=333, k(</a:t>
            </a:r>
            <a:r>
              <a:rPr lang="en-US" i="1" dirty="0"/>
              <a:t>PF4</a:t>
            </a:r>
            <a:r>
              <a:rPr lang="en-US" dirty="0"/>
              <a:t>)=191, k(</a:t>
            </a:r>
            <a:r>
              <a:rPr lang="en-US" i="1" dirty="0"/>
              <a:t>CXCL6</a:t>
            </a:r>
            <a:r>
              <a:rPr lang="en-US" dirty="0"/>
              <a:t>)=188, and k(VAV2)=14, respectively. The single R-type protein in set40 is </a:t>
            </a:r>
            <a:r>
              <a:rPr lang="en-US" i="1" dirty="0"/>
              <a:t>GNGT1</a:t>
            </a:r>
            <a:r>
              <a:rPr lang="en-US" dirty="0"/>
              <a:t> with k=377.</a:t>
            </a:r>
          </a:p>
        </p:txBody>
      </p:sp>
      <p:sp>
        <p:nvSpPr>
          <p:cNvPr id="6" name="TextBox 5">
            <a:extLst>
              <a:ext uri="{FF2B5EF4-FFF2-40B4-BE49-F238E27FC236}">
                <a16:creationId xmlns:a16="http://schemas.microsoft.com/office/drawing/2014/main" id="{AF8542B5-0182-2B43-8EA7-ADC4408753E6}"/>
              </a:ext>
            </a:extLst>
          </p:cNvPr>
          <p:cNvSpPr txBox="1"/>
          <p:nvPr/>
        </p:nvSpPr>
        <p:spPr>
          <a:xfrm>
            <a:off x="6659293" y="4098381"/>
            <a:ext cx="3638817" cy="553998"/>
          </a:xfrm>
          <a:prstGeom prst="rect">
            <a:avLst/>
          </a:prstGeom>
          <a:noFill/>
        </p:spPr>
        <p:txBody>
          <a:bodyPr wrap="none" lIns="0" tIns="0" rIns="0" bIns="0" rtlCol="0">
            <a:spAutoFit/>
          </a:bodyPr>
          <a:lstStyle/>
          <a:p>
            <a:r>
              <a:rPr lang="en-US" sz="1200" dirty="0">
                <a:solidFill>
                  <a:srgbClr val="FF0000"/>
                </a:solidFill>
                <a:latin typeface="Arial" panose="020B0604020202020204" pitchFamily="34" charset="0"/>
                <a:cs typeface="Arial" panose="020B0604020202020204" pitchFamily="34" charset="0"/>
              </a:rPr>
              <a:t>R</a:t>
            </a:r>
            <a:r>
              <a:rPr lang="en-US" sz="1200" dirty="0">
                <a:latin typeface="Arial" panose="020B0604020202020204" pitchFamily="34" charset="0"/>
                <a:cs typeface="Arial" panose="020B0604020202020204" pitchFamily="34" charset="0"/>
              </a:rPr>
              <a:t> (type 1): proteins from set </a:t>
            </a:r>
            <a:r>
              <a:rPr lang="en-US" sz="1200" i="1" dirty="0">
                <a:latin typeface="Cambria Math" panose="02040503050406030204" pitchFamily="18" charset="0"/>
                <a:ea typeface="Cambria Math" panose="02040503050406030204" pitchFamily="18" charset="0"/>
                <a:cs typeface="Arial" panose="020B0604020202020204" pitchFamily="34" charset="0"/>
              </a:rPr>
              <a:t>P</a:t>
            </a:r>
            <a:r>
              <a:rPr lang="en-US" sz="1200" dirty="0">
                <a:latin typeface="Arial" panose="020B0604020202020204" pitchFamily="34" charset="0"/>
                <a:cs typeface="Arial" panose="020B0604020202020204" pitchFamily="34" charset="0"/>
              </a:rPr>
              <a:t> but do not carry </a:t>
            </a:r>
            <a:r>
              <a:rPr lang="en-US" sz="1200" i="1" dirty="0">
                <a:latin typeface="Cambria Math" panose="02040503050406030204" pitchFamily="18" charset="0"/>
                <a:ea typeface="Cambria Math" panose="02040503050406030204" pitchFamily="18" charset="0"/>
                <a:cs typeface="Arial" panose="020B0604020202020204" pitchFamily="34" charset="0"/>
              </a:rPr>
              <a:t>f</a:t>
            </a:r>
            <a:r>
              <a:rPr lang="en-US" sz="1200" i="1" baseline="-25000" dirty="0">
                <a:latin typeface="Cambria Math" panose="02040503050406030204" pitchFamily="18" charset="0"/>
                <a:ea typeface="Cambria Math" panose="02040503050406030204" pitchFamily="18" charset="0"/>
                <a:cs typeface="Arial" panose="020B0604020202020204" pitchFamily="34" charset="0"/>
              </a:rPr>
              <a:t>i</a:t>
            </a:r>
          </a:p>
          <a:p>
            <a:r>
              <a:rPr lang="en-US" sz="1200" dirty="0">
                <a:solidFill>
                  <a:srgbClr val="0432FF"/>
                </a:solidFill>
                <a:latin typeface="Arial" panose="020B0604020202020204" pitchFamily="34" charset="0"/>
                <a:cs typeface="Arial" panose="020B0604020202020204" pitchFamily="34" charset="0"/>
              </a:rPr>
              <a:t>B</a:t>
            </a:r>
            <a:r>
              <a:rPr lang="en-US" sz="1200" dirty="0">
                <a:latin typeface="Arial" panose="020B0604020202020204" pitchFamily="34" charset="0"/>
                <a:cs typeface="Arial" panose="020B0604020202020204" pitchFamily="34" charset="0"/>
              </a:rPr>
              <a:t> (type 2): proteins carry </a:t>
            </a:r>
            <a:r>
              <a:rPr lang="en-US" sz="1200" i="1" dirty="0">
                <a:latin typeface="Cambria Math" panose="02040503050406030204" pitchFamily="18" charset="0"/>
                <a:ea typeface="Cambria Math" panose="02040503050406030204" pitchFamily="18" charset="0"/>
                <a:cs typeface="Arial" panose="020B0604020202020204" pitchFamily="34" charset="0"/>
              </a:rPr>
              <a:t>f</a:t>
            </a:r>
            <a:r>
              <a:rPr lang="en-US" sz="1200" i="1" baseline="-25000" dirty="0">
                <a:latin typeface="Cambria Math" panose="02040503050406030204" pitchFamily="18" charset="0"/>
                <a:ea typeface="Cambria Math" panose="02040503050406030204" pitchFamily="18" charset="0"/>
                <a:cs typeface="Arial" panose="020B0604020202020204" pitchFamily="34" charset="0"/>
              </a:rPr>
              <a:t>i</a:t>
            </a:r>
            <a:r>
              <a:rPr lang="en-US" sz="1200" dirty="0">
                <a:latin typeface="Arial" panose="020B0604020202020204" pitchFamily="34" charset="0"/>
                <a:cs typeface="Arial" panose="020B0604020202020204" pitchFamily="34" charset="0"/>
              </a:rPr>
              <a:t>  but do not belong to set </a:t>
            </a:r>
            <a:r>
              <a:rPr lang="en-US" sz="1200" i="1" dirty="0">
                <a:latin typeface="Arial" panose="020B0604020202020204" pitchFamily="34" charset="0"/>
                <a:cs typeface="Arial" panose="020B0604020202020204" pitchFamily="34" charset="0"/>
              </a:rPr>
              <a:t>P</a:t>
            </a:r>
          </a:p>
          <a:p>
            <a:r>
              <a:rPr lang="en-US" sz="1200" dirty="0">
                <a:solidFill>
                  <a:srgbClr val="FFC000"/>
                </a:solidFill>
                <a:latin typeface="Arial" panose="020B0604020202020204" pitchFamily="34" charset="0"/>
                <a:cs typeface="Arial" panose="020B0604020202020204" pitchFamily="34" charset="0"/>
              </a:rPr>
              <a:t>Y</a:t>
            </a:r>
            <a:r>
              <a:rPr lang="en-US" sz="1200" dirty="0">
                <a:latin typeface="Arial" panose="020B0604020202020204" pitchFamily="34" charset="0"/>
                <a:cs typeface="Arial" panose="020B0604020202020204" pitchFamily="34" charset="0"/>
              </a:rPr>
              <a:t> (type 3): protein belong to set </a:t>
            </a:r>
            <a:r>
              <a:rPr lang="en-US" sz="1200" i="1" dirty="0">
                <a:latin typeface="Arial" panose="020B0604020202020204" pitchFamily="34" charset="0"/>
                <a:cs typeface="Arial" panose="020B0604020202020204" pitchFamily="34" charset="0"/>
              </a:rPr>
              <a:t>P</a:t>
            </a:r>
            <a:r>
              <a:rPr lang="en-US" sz="1200" dirty="0">
                <a:latin typeface="Arial" panose="020B0604020202020204" pitchFamily="34" charset="0"/>
                <a:cs typeface="Arial" panose="020B0604020202020204" pitchFamily="34" charset="0"/>
              </a:rPr>
              <a:t> and carry </a:t>
            </a:r>
            <a:r>
              <a:rPr lang="en-US" sz="1200" i="1" dirty="0">
                <a:latin typeface="Cambria Math" panose="02040503050406030204" pitchFamily="18" charset="0"/>
                <a:ea typeface="Cambria Math" panose="02040503050406030204" pitchFamily="18" charset="0"/>
                <a:cs typeface="Arial" panose="020B0604020202020204" pitchFamily="34" charset="0"/>
              </a:rPr>
              <a:t>f</a:t>
            </a:r>
            <a:r>
              <a:rPr lang="en-US" sz="1200" i="1" baseline="-25000" dirty="0">
                <a:latin typeface="Cambria Math" panose="02040503050406030204" pitchFamily="18" charset="0"/>
                <a:ea typeface="Cambria Math" panose="02040503050406030204" pitchFamily="18" charset="0"/>
                <a:cs typeface="Arial" panose="020B0604020202020204" pitchFamily="34" charset="0"/>
              </a:rPr>
              <a:t>i</a:t>
            </a:r>
          </a:p>
        </p:txBody>
      </p:sp>
      <p:pic>
        <p:nvPicPr>
          <p:cNvPr id="7" name="Picture 6">
            <a:extLst>
              <a:ext uri="{FF2B5EF4-FFF2-40B4-BE49-F238E27FC236}">
                <a16:creationId xmlns:a16="http://schemas.microsoft.com/office/drawing/2014/main" id="{B275C1BB-FD30-514E-BF7F-F2D18747ACAA}"/>
              </a:ext>
            </a:extLst>
          </p:cNvPr>
          <p:cNvPicPr>
            <a:picLocks noChangeAspect="1"/>
          </p:cNvPicPr>
          <p:nvPr/>
        </p:nvPicPr>
        <p:blipFill>
          <a:blip r:embed="rId2"/>
          <a:stretch>
            <a:fillRect/>
          </a:stretch>
        </p:blipFill>
        <p:spPr>
          <a:xfrm>
            <a:off x="1438032" y="951380"/>
            <a:ext cx="9245600" cy="3987800"/>
          </a:xfrm>
          <a:prstGeom prst="rect">
            <a:avLst/>
          </a:prstGeom>
        </p:spPr>
      </p:pic>
      <p:pic>
        <p:nvPicPr>
          <p:cNvPr id="8" name="Picture 7">
            <a:extLst>
              <a:ext uri="{FF2B5EF4-FFF2-40B4-BE49-F238E27FC236}">
                <a16:creationId xmlns:a16="http://schemas.microsoft.com/office/drawing/2014/main" id="{EAAA1C74-2769-2944-AA6B-B54AB6507631}"/>
              </a:ext>
            </a:extLst>
          </p:cNvPr>
          <p:cNvPicPr>
            <a:picLocks noChangeAspect="1"/>
          </p:cNvPicPr>
          <p:nvPr/>
        </p:nvPicPr>
        <p:blipFill rotWithShape="1">
          <a:blip r:embed="rId3"/>
          <a:srcRect l="13621" r="18161" b="23788"/>
          <a:stretch/>
        </p:blipFill>
        <p:spPr>
          <a:xfrm>
            <a:off x="1679331" y="303259"/>
            <a:ext cx="2998177" cy="648121"/>
          </a:xfrm>
          <a:prstGeom prst="rect">
            <a:avLst/>
          </a:prstGeom>
        </p:spPr>
      </p:pic>
      <p:sp>
        <p:nvSpPr>
          <p:cNvPr id="9" name="TextBox 8">
            <a:extLst>
              <a:ext uri="{FF2B5EF4-FFF2-40B4-BE49-F238E27FC236}">
                <a16:creationId xmlns:a16="http://schemas.microsoft.com/office/drawing/2014/main" id="{91A16800-ACA4-6246-A95A-301DCD2CDBB5}"/>
              </a:ext>
            </a:extLst>
          </p:cNvPr>
          <p:cNvSpPr txBox="1"/>
          <p:nvPr/>
        </p:nvSpPr>
        <p:spPr>
          <a:xfrm>
            <a:off x="1608992" y="442653"/>
            <a:ext cx="309700" cy="369332"/>
          </a:xfrm>
          <a:prstGeom prst="rect">
            <a:avLst/>
          </a:prstGeom>
          <a:noFill/>
        </p:spPr>
        <p:txBody>
          <a:bodyPr wrap="none" rtlCol="0">
            <a:spAutoFit/>
          </a:bodyPr>
          <a:lstStyle/>
          <a:p>
            <a:r>
              <a:rPr lang="en-US" dirty="0">
                <a:solidFill>
                  <a:srgbClr val="FF0000"/>
                </a:solidFill>
              </a:rPr>
              <a:t>R</a:t>
            </a:r>
          </a:p>
        </p:txBody>
      </p:sp>
      <p:sp>
        <p:nvSpPr>
          <p:cNvPr id="10" name="TextBox 9">
            <a:extLst>
              <a:ext uri="{FF2B5EF4-FFF2-40B4-BE49-F238E27FC236}">
                <a16:creationId xmlns:a16="http://schemas.microsoft.com/office/drawing/2014/main" id="{03F8963C-95C5-094F-A687-C7EF36F37716}"/>
              </a:ext>
            </a:extLst>
          </p:cNvPr>
          <p:cNvSpPr txBox="1"/>
          <p:nvPr/>
        </p:nvSpPr>
        <p:spPr>
          <a:xfrm>
            <a:off x="2868719" y="118593"/>
            <a:ext cx="309700" cy="369332"/>
          </a:xfrm>
          <a:prstGeom prst="rect">
            <a:avLst/>
          </a:prstGeom>
          <a:noFill/>
        </p:spPr>
        <p:txBody>
          <a:bodyPr wrap="none" rtlCol="0">
            <a:spAutoFit/>
          </a:bodyPr>
          <a:lstStyle/>
          <a:p>
            <a:r>
              <a:rPr lang="en-US" dirty="0">
                <a:solidFill>
                  <a:srgbClr val="0432FF"/>
                </a:solidFill>
              </a:rPr>
              <a:t>B</a:t>
            </a:r>
          </a:p>
        </p:txBody>
      </p:sp>
      <p:sp>
        <p:nvSpPr>
          <p:cNvPr id="11" name="TextBox 10">
            <a:extLst>
              <a:ext uri="{FF2B5EF4-FFF2-40B4-BE49-F238E27FC236}">
                <a16:creationId xmlns:a16="http://schemas.microsoft.com/office/drawing/2014/main" id="{D51CD42A-833F-AF42-A722-60C64F196BA5}"/>
              </a:ext>
            </a:extLst>
          </p:cNvPr>
          <p:cNvSpPr txBox="1"/>
          <p:nvPr/>
        </p:nvSpPr>
        <p:spPr>
          <a:xfrm>
            <a:off x="4450971" y="512351"/>
            <a:ext cx="296876" cy="369332"/>
          </a:xfrm>
          <a:prstGeom prst="rect">
            <a:avLst/>
          </a:prstGeom>
          <a:noFill/>
        </p:spPr>
        <p:txBody>
          <a:bodyPr wrap="none" rtlCol="0">
            <a:spAutoFit/>
          </a:bodyPr>
          <a:lstStyle/>
          <a:p>
            <a:r>
              <a:rPr lang="en-US" dirty="0">
                <a:solidFill>
                  <a:srgbClr val="FFC000"/>
                </a:solidFill>
              </a:rPr>
              <a:t>Y</a:t>
            </a:r>
          </a:p>
        </p:txBody>
      </p:sp>
    </p:spTree>
    <p:extLst>
      <p:ext uri="{BB962C8B-B14F-4D97-AF65-F5344CB8AC3E}">
        <p14:creationId xmlns:p14="http://schemas.microsoft.com/office/powerpoint/2010/main" val="2316440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1861EE-CCC9-F84C-8974-50B7C27F0B01}"/>
              </a:ext>
            </a:extLst>
          </p:cNvPr>
          <p:cNvSpPr txBox="1"/>
          <p:nvPr/>
        </p:nvSpPr>
        <p:spPr>
          <a:xfrm>
            <a:off x="642257" y="5366657"/>
            <a:ext cx="11244942" cy="646331"/>
          </a:xfrm>
          <a:prstGeom prst="rect">
            <a:avLst/>
          </a:prstGeom>
          <a:noFill/>
        </p:spPr>
        <p:txBody>
          <a:bodyPr wrap="square" rtlCol="0">
            <a:spAutoFit/>
          </a:bodyPr>
          <a:lstStyle/>
          <a:p>
            <a:r>
              <a:rPr lang="en-US" b="1" dirty="0"/>
              <a:t>Figure 3</a:t>
            </a:r>
            <a:r>
              <a:rPr lang="en-US" dirty="0"/>
              <a:t>. (continued) (</a:t>
            </a:r>
            <a:r>
              <a:rPr lang="en-US" b="1" dirty="0"/>
              <a:t>B</a:t>
            </a:r>
            <a:r>
              <a:rPr lang="en-US" dirty="0"/>
              <a:t>) Cluster II includes 12 sets in which numbers of type I and type II proteins in </a:t>
            </a:r>
            <a:r>
              <a:rPr lang="en-US" i="1" dirty="0"/>
              <a:t>S</a:t>
            </a:r>
            <a:r>
              <a:rPr lang="en-US" i="1" baseline="-25000" dirty="0"/>
              <a:t>BP1</a:t>
            </a:r>
            <a:r>
              <a:rPr lang="en-US" dirty="0"/>
              <a:t> are close to each other, and both are larger than that of type III proteins. Two examples of </a:t>
            </a:r>
            <a:r>
              <a:rPr lang="en-US" i="1" dirty="0"/>
              <a:t>S</a:t>
            </a:r>
            <a:r>
              <a:rPr lang="en-US" i="1" baseline="-25000" dirty="0"/>
              <a:t>BP1</a:t>
            </a:r>
            <a:r>
              <a:rPr lang="en-US" dirty="0"/>
              <a:t> from set1 and set27 are shown. </a:t>
            </a:r>
          </a:p>
        </p:txBody>
      </p:sp>
      <p:pic>
        <p:nvPicPr>
          <p:cNvPr id="5" name="Picture 4">
            <a:extLst>
              <a:ext uri="{FF2B5EF4-FFF2-40B4-BE49-F238E27FC236}">
                <a16:creationId xmlns:a16="http://schemas.microsoft.com/office/drawing/2014/main" id="{5C6986FA-9E32-194A-BA55-47AC6DDA5014}"/>
              </a:ext>
            </a:extLst>
          </p:cNvPr>
          <p:cNvPicPr>
            <a:picLocks noChangeAspect="1"/>
          </p:cNvPicPr>
          <p:nvPr/>
        </p:nvPicPr>
        <p:blipFill>
          <a:blip r:embed="rId2"/>
          <a:stretch>
            <a:fillRect/>
          </a:stretch>
        </p:blipFill>
        <p:spPr>
          <a:xfrm>
            <a:off x="1288143" y="1789793"/>
            <a:ext cx="9245600" cy="2908300"/>
          </a:xfrm>
          <a:prstGeom prst="rect">
            <a:avLst/>
          </a:prstGeom>
        </p:spPr>
      </p:pic>
      <p:sp>
        <p:nvSpPr>
          <p:cNvPr id="6" name="TextBox 5">
            <a:extLst>
              <a:ext uri="{FF2B5EF4-FFF2-40B4-BE49-F238E27FC236}">
                <a16:creationId xmlns:a16="http://schemas.microsoft.com/office/drawing/2014/main" id="{CB69806B-34B4-5340-AD86-ADCBC62C9009}"/>
              </a:ext>
            </a:extLst>
          </p:cNvPr>
          <p:cNvSpPr txBox="1"/>
          <p:nvPr/>
        </p:nvSpPr>
        <p:spPr>
          <a:xfrm>
            <a:off x="1401494" y="4201378"/>
            <a:ext cx="3638817" cy="553998"/>
          </a:xfrm>
          <a:prstGeom prst="rect">
            <a:avLst/>
          </a:prstGeom>
          <a:noFill/>
        </p:spPr>
        <p:txBody>
          <a:bodyPr wrap="none" lIns="0" tIns="0" rIns="0" bIns="0" rtlCol="0">
            <a:spAutoFit/>
          </a:bodyPr>
          <a:lstStyle/>
          <a:p>
            <a:r>
              <a:rPr lang="en-US" sz="1200" dirty="0">
                <a:solidFill>
                  <a:srgbClr val="FF0000"/>
                </a:solidFill>
                <a:latin typeface="Arial" panose="020B0604020202020204" pitchFamily="34" charset="0"/>
                <a:cs typeface="Arial" panose="020B0604020202020204" pitchFamily="34" charset="0"/>
              </a:rPr>
              <a:t>R</a:t>
            </a:r>
            <a:r>
              <a:rPr lang="en-US" sz="1200" dirty="0">
                <a:latin typeface="Arial" panose="020B0604020202020204" pitchFamily="34" charset="0"/>
                <a:cs typeface="Arial" panose="020B0604020202020204" pitchFamily="34" charset="0"/>
              </a:rPr>
              <a:t> (type 1): proteins from set </a:t>
            </a:r>
            <a:r>
              <a:rPr lang="en-US" sz="1200" i="1" dirty="0">
                <a:latin typeface="Cambria Math" panose="02040503050406030204" pitchFamily="18" charset="0"/>
                <a:ea typeface="Cambria Math" panose="02040503050406030204" pitchFamily="18" charset="0"/>
                <a:cs typeface="Arial" panose="020B0604020202020204" pitchFamily="34" charset="0"/>
              </a:rPr>
              <a:t>P</a:t>
            </a:r>
            <a:r>
              <a:rPr lang="en-US" sz="1200" dirty="0">
                <a:latin typeface="Arial" panose="020B0604020202020204" pitchFamily="34" charset="0"/>
                <a:cs typeface="Arial" panose="020B0604020202020204" pitchFamily="34" charset="0"/>
              </a:rPr>
              <a:t> but do not carry </a:t>
            </a:r>
            <a:r>
              <a:rPr lang="en-US" sz="1200" i="1" dirty="0">
                <a:latin typeface="Cambria Math" panose="02040503050406030204" pitchFamily="18" charset="0"/>
                <a:ea typeface="Cambria Math" panose="02040503050406030204" pitchFamily="18" charset="0"/>
                <a:cs typeface="Arial" panose="020B0604020202020204" pitchFamily="34" charset="0"/>
              </a:rPr>
              <a:t>f</a:t>
            </a:r>
            <a:r>
              <a:rPr lang="en-US" sz="1200" i="1" baseline="-25000" dirty="0">
                <a:latin typeface="Cambria Math" panose="02040503050406030204" pitchFamily="18" charset="0"/>
                <a:ea typeface="Cambria Math" panose="02040503050406030204" pitchFamily="18" charset="0"/>
                <a:cs typeface="Arial" panose="020B0604020202020204" pitchFamily="34" charset="0"/>
              </a:rPr>
              <a:t>i</a:t>
            </a:r>
          </a:p>
          <a:p>
            <a:r>
              <a:rPr lang="en-US" sz="1200" dirty="0">
                <a:solidFill>
                  <a:srgbClr val="0432FF"/>
                </a:solidFill>
                <a:latin typeface="Arial" panose="020B0604020202020204" pitchFamily="34" charset="0"/>
                <a:cs typeface="Arial" panose="020B0604020202020204" pitchFamily="34" charset="0"/>
              </a:rPr>
              <a:t>B</a:t>
            </a:r>
            <a:r>
              <a:rPr lang="en-US" sz="1200" dirty="0">
                <a:latin typeface="Arial" panose="020B0604020202020204" pitchFamily="34" charset="0"/>
                <a:cs typeface="Arial" panose="020B0604020202020204" pitchFamily="34" charset="0"/>
              </a:rPr>
              <a:t> (type 2): proteins carry </a:t>
            </a:r>
            <a:r>
              <a:rPr lang="en-US" sz="1200" i="1" dirty="0">
                <a:latin typeface="Cambria Math" panose="02040503050406030204" pitchFamily="18" charset="0"/>
                <a:ea typeface="Cambria Math" panose="02040503050406030204" pitchFamily="18" charset="0"/>
                <a:cs typeface="Arial" panose="020B0604020202020204" pitchFamily="34" charset="0"/>
              </a:rPr>
              <a:t>f</a:t>
            </a:r>
            <a:r>
              <a:rPr lang="en-US" sz="1200" i="1" baseline="-25000" dirty="0">
                <a:latin typeface="Cambria Math" panose="02040503050406030204" pitchFamily="18" charset="0"/>
                <a:ea typeface="Cambria Math" panose="02040503050406030204" pitchFamily="18" charset="0"/>
                <a:cs typeface="Arial" panose="020B0604020202020204" pitchFamily="34" charset="0"/>
              </a:rPr>
              <a:t>i</a:t>
            </a:r>
            <a:r>
              <a:rPr lang="en-US" sz="1200" dirty="0">
                <a:latin typeface="Arial" panose="020B0604020202020204" pitchFamily="34" charset="0"/>
                <a:cs typeface="Arial" panose="020B0604020202020204" pitchFamily="34" charset="0"/>
              </a:rPr>
              <a:t>  but do not belong to set </a:t>
            </a:r>
            <a:r>
              <a:rPr lang="en-US" sz="1200" i="1" dirty="0">
                <a:latin typeface="Arial" panose="020B0604020202020204" pitchFamily="34" charset="0"/>
                <a:cs typeface="Arial" panose="020B0604020202020204" pitchFamily="34" charset="0"/>
              </a:rPr>
              <a:t>P</a:t>
            </a:r>
          </a:p>
          <a:p>
            <a:r>
              <a:rPr lang="en-US" sz="1200" dirty="0">
                <a:solidFill>
                  <a:srgbClr val="FFC000"/>
                </a:solidFill>
                <a:latin typeface="Arial" panose="020B0604020202020204" pitchFamily="34" charset="0"/>
                <a:cs typeface="Arial" panose="020B0604020202020204" pitchFamily="34" charset="0"/>
              </a:rPr>
              <a:t>Y</a:t>
            </a:r>
            <a:r>
              <a:rPr lang="en-US" sz="1200" dirty="0">
                <a:latin typeface="Arial" panose="020B0604020202020204" pitchFamily="34" charset="0"/>
                <a:cs typeface="Arial" panose="020B0604020202020204" pitchFamily="34" charset="0"/>
              </a:rPr>
              <a:t> (type 3): protein belong to set </a:t>
            </a:r>
            <a:r>
              <a:rPr lang="en-US" sz="1200" i="1" dirty="0">
                <a:latin typeface="Arial" panose="020B0604020202020204" pitchFamily="34" charset="0"/>
                <a:cs typeface="Arial" panose="020B0604020202020204" pitchFamily="34" charset="0"/>
              </a:rPr>
              <a:t>P</a:t>
            </a:r>
            <a:r>
              <a:rPr lang="en-US" sz="1200" dirty="0">
                <a:latin typeface="Arial" panose="020B0604020202020204" pitchFamily="34" charset="0"/>
                <a:cs typeface="Arial" panose="020B0604020202020204" pitchFamily="34" charset="0"/>
              </a:rPr>
              <a:t> and carry </a:t>
            </a:r>
            <a:r>
              <a:rPr lang="en-US" sz="1200" i="1" dirty="0">
                <a:latin typeface="Cambria Math" panose="02040503050406030204" pitchFamily="18" charset="0"/>
                <a:ea typeface="Cambria Math" panose="02040503050406030204" pitchFamily="18" charset="0"/>
                <a:cs typeface="Arial" panose="020B0604020202020204" pitchFamily="34" charset="0"/>
              </a:rPr>
              <a:t>f</a:t>
            </a:r>
            <a:r>
              <a:rPr lang="en-US" sz="1200" i="1" baseline="-25000" dirty="0">
                <a:latin typeface="Cambria Math" panose="02040503050406030204" pitchFamily="18" charset="0"/>
                <a:ea typeface="Cambria Math" panose="02040503050406030204" pitchFamily="18" charset="0"/>
                <a:cs typeface="Arial" panose="020B0604020202020204" pitchFamily="34" charset="0"/>
              </a:rPr>
              <a:t>i</a:t>
            </a:r>
          </a:p>
        </p:txBody>
      </p:sp>
      <p:pic>
        <p:nvPicPr>
          <p:cNvPr id="7" name="Picture 6">
            <a:extLst>
              <a:ext uri="{FF2B5EF4-FFF2-40B4-BE49-F238E27FC236}">
                <a16:creationId xmlns:a16="http://schemas.microsoft.com/office/drawing/2014/main" id="{D402C861-5861-9F4F-A3B3-B5191FAE8115}"/>
              </a:ext>
            </a:extLst>
          </p:cNvPr>
          <p:cNvPicPr>
            <a:picLocks noChangeAspect="1"/>
          </p:cNvPicPr>
          <p:nvPr/>
        </p:nvPicPr>
        <p:blipFill rotWithShape="1">
          <a:blip r:embed="rId3"/>
          <a:srcRect l="13715" r="17955" b="29785"/>
          <a:stretch/>
        </p:blipFill>
        <p:spPr>
          <a:xfrm>
            <a:off x="1222131" y="728636"/>
            <a:ext cx="2988672" cy="594249"/>
          </a:xfrm>
          <a:prstGeom prst="rect">
            <a:avLst/>
          </a:prstGeom>
        </p:spPr>
      </p:pic>
      <p:sp>
        <p:nvSpPr>
          <p:cNvPr id="8" name="TextBox 7">
            <a:extLst>
              <a:ext uri="{FF2B5EF4-FFF2-40B4-BE49-F238E27FC236}">
                <a16:creationId xmlns:a16="http://schemas.microsoft.com/office/drawing/2014/main" id="{2401A0F3-C553-4B43-B25D-6B48558D983D}"/>
              </a:ext>
            </a:extLst>
          </p:cNvPr>
          <p:cNvSpPr txBox="1"/>
          <p:nvPr/>
        </p:nvSpPr>
        <p:spPr>
          <a:xfrm>
            <a:off x="976814" y="634936"/>
            <a:ext cx="309700" cy="369332"/>
          </a:xfrm>
          <a:prstGeom prst="rect">
            <a:avLst/>
          </a:prstGeom>
          <a:noFill/>
        </p:spPr>
        <p:txBody>
          <a:bodyPr wrap="none" rtlCol="0">
            <a:spAutoFit/>
          </a:bodyPr>
          <a:lstStyle/>
          <a:p>
            <a:r>
              <a:rPr lang="en-US" dirty="0">
                <a:solidFill>
                  <a:srgbClr val="FF0000"/>
                </a:solidFill>
              </a:rPr>
              <a:t>R</a:t>
            </a:r>
          </a:p>
        </p:txBody>
      </p:sp>
      <p:sp>
        <p:nvSpPr>
          <p:cNvPr id="9" name="TextBox 8">
            <a:extLst>
              <a:ext uri="{FF2B5EF4-FFF2-40B4-BE49-F238E27FC236}">
                <a16:creationId xmlns:a16="http://schemas.microsoft.com/office/drawing/2014/main" id="{723D6704-61AB-3248-9B2A-8C02E32ACFA4}"/>
              </a:ext>
            </a:extLst>
          </p:cNvPr>
          <p:cNvSpPr txBox="1"/>
          <p:nvPr/>
        </p:nvSpPr>
        <p:spPr>
          <a:xfrm>
            <a:off x="2555622" y="431916"/>
            <a:ext cx="309700" cy="369332"/>
          </a:xfrm>
          <a:prstGeom prst="rect">
            <a:avLst/>
          </a:prstGeom>
          <a:noFill/>
        </p:spPr>
        <p:txBody>
          <a:bodyPr wrap="none" rtlCol="0">
            <a:spAutoFit/>
          </a:bodyPr>
          <a:lstStyle/>
          <a:p>
            <a:r>
              <a:rPr lang="en-US" dirty="0">
                <a:solidFill>
                  <a:srgbClr val="0432FF"/>
                </a:solidFill>
              </a:rPr>
              <a:t>B</a:t>
            </a:r>
          </a:p>
        </p:txBody>
      </p:sp>
      <p:sp>
        <p:nvSpPr>
          <p:cNvPr id="10" name="TextBox 9">
            <a:extLst>
              <a:ext uri="{FF2B5EF4-FFF2-40B4-BE49-F238E27FC236}">
                <a16:creationId xmlns:a16="http://schemas.microsoft.com/office/drawing/2014/main" id="{57C2E913-973B-4C45-A546-B9A7BA9F6745}"/>
              </a:ext>
            </a:extLst>
          </p:cNvPr>
          <p:cNvSpPr txBox="1"/>
          <p:nvPr/>
        </p:nvSpPr>
        <p:spPr>
          <a:xfrm>
            <a:off x="3913927" y="862505"/>
            <a:ext cx="296876" cy="369332"/>
          </a:xfrm>
          <a:prstGeom prst="rect">
            <a:avLst/>
          </a:prstGeom>
          <a:noFill/>
        </p:spPr>
        <p:txBody>
          <a:bodyPr wrap="none" rtlCol="0">
            <a:spAutoFit/>
          </a:bodyPr>
          <a:lstStyle/>
          <a:p>
            <a:r>
              <a:rPr lang="en-US" dirty="0">
                <a:solidFill>
                  <a:srgbClr val="FFC000"/>
                </a:solidFill>
              </a:rPr>
              <a:t>Y</a:t>
            </a:r>
          </a:p>
        </p:txBody>
      </p:sp>
    </p:spTree>
    <p:extLst>
      <p:ext uri="{BB962C8B-B14F-4D97-AF65-F5344CB8AC3E}">
        <p14:creationId xmlns:p14="http://schemas.microsoft.com/office/powerpoint/2010/main" val="23105598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2555E2A-5C35-9643-B9CD-31987AFED8C3}"/>
              </a:ext>
            </a:extLst>
          </p:cNvPr>
          <p:cNvSpPr txBox="1"/>
          <p:nvPr/>
        </p:nvSpPr>
        <p:spPr>
          <a:xfrm>
            <a:off x="642257" y="5366657"/>
            <a:ext cx="11244942" cy="923330"/>
          </a:xfrm>
          <a:prstGeom prst="rect">
            <a:avLst/>
          </a:prstGeom>
          <a:noFill/>
        </p:spPr>
        <p:txBody>
          <a:bodyPr wrap="square" rtlCol="0">
            <a:spAutoFit/>
          </a:bodyPr>
          <a:lstStyle/>
          <a:p>
            <a:r>
              <a:rPr lang="en-US" b="1" dirty="0"/>
              <a:t>Figure 3</a:t>
            </a:r>
            <a:r>
              <a:rPr lang="en-US" dirty="0"/>
              <a:t>. (continued) (</a:t>
            </a:r>
            <a:r>
              <a:rPr lang="en-US" b="1" dirty="0"/>
              <a:t>C</a:t>
            </a:r>
            <a:r>
              <a:rPr lang="en-US" dirty="0"/>
              <a:t>) Cluster III includes 12 sets in which type I proteins are higher than type 2 or type 3 proteins in </a:t>
            </a:r>
            <a:r>
              <a:rPr lang="en-US" i="1" dirty="0"/>
              <a:t>S</a:t>
            </a:r>
            <a:r>
              <a:rPr lang="en-US" i="1" baseline="-25000" dirty="0"/>
              <a:t>BP1</a:t>
            </a:r>
            <a:r>
              <a:rPr lang="en-US" dirty="0"/>
              <a:t>. Two examples of </a:t>
            </a:r>
            <a:r>
              <a:rPr lang="en-US" i="1" dirty="0"/>
              <a:t>S</a:t>
            </a:r>
            <a:r>
              <a:rPr lang="en-US" i="1" baseline="-25000" dirty="0"/>
              <a:t>BP1</a:t>
            </a:r>
            <a:r>
              <a:rPr lang="en-US" dirty="0"/>
              <a:t> from set7 and set3 are shown. Set3 is an extreme case and the only protein set that none of the top-10 enriched BP terms by NetBAS has been captured by DAVID.</a:t>
            </a:r>
          </a:p>
        </p:txBody>
      </p:sp>
      <p:pic>
        <p:nvPicPr>
          <p:cNvPr id="5" name="Picture 4">
            <a:extLst>
              <a:ext uri="{FF2B5EF4-FFF2-40B4-BE49-F238E27FC236}">
                <a16:creationId xmlns:a16="http://schemas.microsoft.com/office/drawing/2014/main" id="{8AC06A81-1D78-CA46-9EC1-8F6C15068C84}"/>
              </a:ext>
            </a:extLst>
          </p:cNvPr>
          <p:cNvPicPr>
            <a:picLocks noChangeAspect="1"/>
          </p:cNvPicPr>
          <p:nvPr/>
        </p:nvPicPr>
        <p:blipFill>
          <a:blip r:embed="rId2"/>
          <a:stretch>
            <a:fillRect/>
          </a:stretch>
        </p:blipFill>
        <p:spPr>
          <a:xfrm>
            <a:off x="1485900" y="1892300"/>
            <a:ext cx="9220200" cy="3073400"/>
          </a:xfrm>
          <a:prstGeom prst="rect">
            <a:avLst/>
          </a:prstGeom>
        </p:spPr>
      </p:pic>
      <p:pic>
        <p:nvPicPr>
          <p:cNvPr id="7" name="Picture 6">
            <a:extLst>
              <a:ext uri="{FF2B5EF4-FFF2-40B4-BE49-F238E27FC236}">
                <a16:creationId xmlns:a16="http://schemas.microsoft.com/office/drawing/2014/main" id="{9D6B2BCF-95AC-C94B-99A4-84288FE5E8F8}"/>
              </a:ext>
            </a:extLst>
          </p:cNvPr>
          <p:cNvPicPr>
            <a:picLocks noChangeAspect="1"/>
          </p:cNvPicPr>
          <p:nvPr/>
        </p:nvPicPr>
        <p:blipFill rotWithShape="1">
          <a:blip r:embed="rId3"/>
          <a:srcRect l="14035" r="17455" b="31139"/>
          <a:stretch/>
        </p:blipFill>
        <p:spPr>
          <a:xfrm>
            <a:off x="1286514" y="908553"/>
            <a:ext cx="2996545" cy="582790"/>
          </a:xfrm>
          <a:prstGeom prst="rect">
            <a:avLst/>
          </a:prstGeom>
        </p:spPr>
      </p:pic>
      <p:sp>
        <p:nvSpPr>
          <p:cNvPr id="8" name="TextBox 7">
            <a:extLst>
              <a:ext uri="{FF2B5EF4-FFF2-40B4-BE49-F238E27FC236}">
                <a16:creationId xmlns:a16="http://schemas.microsoft.com/office/drawing/2014/main" id="{FA073822-DB30-B244-B459-8AB5E0F76931}"/>
              </a:ext>
            </a:extLst>
          </p:cNvPr>
          <p:cNvSpPr txBox="1"/>
          <p:nvPr/>
        </p:nvSpPr>
        <p:spPr>
          <a:xfrm>
            <a:off x="976814" y="634936"/>
            <a:ext cx="309700" cy="369332"/>
          </a:xfrm>
          <a:prstGeom prst="rect">
            <a:avLst/>
          </a:prstGeom>
          <a:noFill/>
        </p:spPr>
        <p:txBody>
          <a:bodyPr wrap="none" rtlCol="0">
            <a:spAutoFit/>
          </a:bodyPr>
          <a:lstStyle/>
          <a:p>
            <a:r>
              <a:rPr lang="en-US" dirty="0">
                <a:solidFill>
                  <a:srgbClr val="FF0000"/>
                </a:solidFill>
              </a:rPr>
              <a:t>R</a:t>
            </a:r>
          </a:p>
        </p:txBody>
      </p:sp>
      <p:sp>
        <p:nvSpPr>
          <p:cNvPr id="9" name="TextBox 8">
            <a:extLst>
              <a:ext uri="{FF2B5EF4-FFF2-40B4-BE49-F238E27FC236}">
                <a16:creationId xmlns:a16="http://schemas.microsoft.com/office/drawing/2014/main" id="{3C257932-59DE-0949-9C14-DD574539A356}"/>
              </a:ext>
            </a:extLst>
          </p:cNvPr>
          <p:cNvSpPr txBox="1"/>
          <p:nvPr/>
        </p:nvSpPr>
        <p:spPr>
          <a:xfrm>
            <a:off x="2592500" y="815513"/>
            <a:ext cx="309700" cy="369332"/>
          </a:xfrm>
          <a:prstGeom prst="rect">
            <a:avLst/>
          </a:prstGeom>
          <a:noFill/>
        </p:spPr>
        <p:txBody>
          <a:bodyPr wrap="none" rtlCol="0">
            <a:spAutoFit/>
          </a:bodyPr>
          <a:lstStyle/>
          <a:p>
            <a:r>
              <a:rPr lang="en-US" dirty="0">
                <a:solidFill>
                  <a:srgbClr val="0432FF"/>
                </a:solidFill>
              </a:rPr>
              <a:t>B</a:t>
            </a:r>
          </a:p>
        </p:txBody>
      </p:sp>
      <p:sp>
        <p:nvSpPr>
          <p:cNvPr id="10" name="TextBox 9">
            <a:extLst>
              <a:ext uri="{FF2B5EF4-FFF2-40B4-BE49-F238E27FC236}">
                <a16:creationId xmlns:a16="http://schemas.microsoft.com/office/drawing/2014/main" id="{EFF48BA0-8A02-3949-BBE2-9B510B8AFB41}"/>
              </a:ext>
            </a:extLst>
          </p:cNvPr>
          <p:cNvSpPr txBox="1"/>
          <p:nvPr/>
        </p:nvSpPr>
        <p:spPr>
          <a:xfrm>
            <a:off x="3986183" y="1015282"/>
            <a:ext cx="296876" cy="369332"/>
          </a:xfrm>
          <a:prstGeom prst="rect">
            <a:avLst/>
          </a:prstGeom>
          <a:noFill/>
        </p:spPr>
        <p:txBody>
          <a:bodyPr wrap="none" rtlCol="0">
            <a:spAutoFit/>
          </a:bodyPr>
          <a:lstStyle/>
          <a:p>
            <a:r>
              <a:rPr lang="en-US" dirty="0">
                <a:solidFill>
                  <a:srgbClr val="FFC000"/>
                </a:solidFill>
              </a:rPr>
              <a:t>Y</a:t>
            </a:r>
          </a:p>
        </p:txBody>
      </p:sp>
    </p:spTree>
    <p:extLst>
      <p:ext uri="{BB962C8B-B14F-4D97-AF65-F5344CB8AC3E}">
        <p14:creationId xmlns:p14="http://schemas.microsoft.com/office/powerpoint/2010/main" val="13078176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25571</TotalTime>
  <Words>1734</Words>
  <Application>Microsoft Macintosh PowerPoint</Application>
  <PresentationFormat>Widescreen</PresentationFormat>
  <Paragraphs>297</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DengXian</vt:lpstr>
      <vt:lpstr>Arial</vt:lpstr>
      <vt:lpstr>Calibri</vt:lpstr>
      <vt:lpstr>Calibri Light</vt:lpstr>
      <vt:lpstr>Cambria Math</vt:lpstr>
      <vt:lpstr>Menlo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Hao-Bo Guo</dc:creator>
  <cp:lastModifiedBy>Hao-Bo Guo</cp:lastModifiedBy>
  <cp:revision>100</cp:revision>
  <dcterms:created xsi:type="dcterms:W3CDTF">2019-01-29T06:13:21Z</dcterms:created>
  <dcterms:modified xsi:type="dcterms:W3CDTF">2019-03-08T15:55:41Z</dcterms:modified>
</cp:coreProperties>
</file>

<file path=docProps/thumbnail.jpeg>
</file>